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7" r:id="rId2"/>
    <p:sldId id="328" r:id="rId3"/>
    <p:sldId id="417" r:id="rId4"/>
    <p:sldId id="416" r:id="rId5"/>
    <p:sldId id="433" r:id="rId6"/>
    <p:sldId id="418" r:id="rId7"/>
    <p:sldId id="419" r:id="rId8"/>
    <p:sldId id="432" r:id="rId9"/>
    <p:sldId id="421" r:id="rId10"/>
    <p:sldId id="424" r:id="rId11"/>
    <p:sldId id="425" r:id="rId12"/>
    <p:sldId id="426" r:id="rId13"/>
    <p:sldId id="429" r:id="rId14"/>
    <p:sldId id="430" r:id="rId15"/>
    <p:sldId id="415" r:id="rId16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F.Zehra YILDIZ" initials="DY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96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CE0E8-4228-490A-87AF-3DE158CFF58C}" type="datetimeFigureOut">
              <a:rPr lang="tr-TR" smtClean="0"/>
              <a:t>04.11.2015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9F2EE-4103-4292-9604-113A4BF3C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2254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DBD5-7737-4492-82FB-D6920D288C8B}" type="datetimeFigureOut">
              <a:rPr lang="tr-TR" smtClean="0"/>
              <a:t>04.11.2015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A2BC1-01A8-4AD5-B448-066D002FD3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888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66A2BC1-01A8-4AD5-B448-066D002FD3C8}" type="slidenum">
              <a:rPr lang="tr-TR" smtClean="0"/>
              <a:t>1</a:t>
            </a:fld>
            <a:endParaRPr lang="tr-TR"/>
          </a:p>
        </p:txBody>
      </p:sp>
      <p:sp>
        <p:nvSpPr>
          <p:cNvPr id="9" name="Veri Yer Tutucusu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3882081-F449-4DC4-8E8E-2CBD9A72828E}" type="datetime1">
              <a:rPr lang="tr-TR" smtClean="0"/>
              <a:t>04.11.2015</a:t>
            </a:fld>
            <a:endParaRPr lang="tr-TR"/>
          </a:p>
        </p:txBody>
      </p:sp>
      <p:sp>
        <p:nvSpPr>
          <p:cNvPr id="10" name="Üstbilgi Yer Tutucusu 9"/>
          <p:cNvSpPr>
            <a:spLocks noGrp="1"/>
          </p:cNvSpPr>
          <p:nvPr>
            <p:ph type="hdr" sz="quarter" idx="16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89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DC9BF0-A885-4B10-A459-0E2178430026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66A2BC1-01A8-4AD5-B448-066D002FD3C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415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0DB751D-2BE1-4D39-8761-82B558A30900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66A2BC1-01A8-4AD5-B448-066D002FD3C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61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865B7DC-0FD3-41AD-8AD7-7FC6461B220D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66A2BC1-01A8-4AD5-B448-066D002FD3C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262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DBEE855-0658-496A-89EF-DB60DA28A625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66A2BC1-01A8-4AD5-B448-066D002FD3C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7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68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ngSong" pitchFamily="49" charset="-122"/>
                <a:cs typeface="Arial" charset="0"/>
              </a:defRPr>
            </a:lvl9pPr>
          </a:lstStyle>
          <a:p>
            <a:pPr eaLnBrk="1" hangingPunct="1"/>
            <a:fld id="{7CE2469E-0D7B-4650-AD8C-0FFC9EA8CD14}" type="slidenum">
              <a:rPr lang="tr-TR" smtClean="0">
                <a:latin typeface="Arial" charset="0"/>
              </a:rPr>
              <a:pPr eaLnBrk="1" hangingPunct="1"/>
              <a:t>15</a:t>
            </a:fld>
            <a:endParaRPr lang="tr-T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0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345A4A-32EB-4E36-9A8F-C77FE9634B21}" type="datetime1">
              <a:rPr lang="tr-TR" smtClean="0"/>
              <a:t>04.11.2015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A6CD-A98D-4BC9-9287-D8CE9687C8DB}" type="datetime1">
              <a:rPr lang="tr-TR" smtClean="0"/>
              <a:t>04.11.2015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F745-9415-4090-BB6C-E8B683981AA4}" type="datetime1">
              <a:rPr lang="tr-TR" smtClean="0"/>
              <a:t>04.11.2015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A213-9F58-44C8-A29E-B2465F8CB4DB}" type="datetime1">
              <a:rPr lang="tr-TR" smtClean="0"/>
              <a:t>04.11.2015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331C-B947-4437-AEAF-A29AECB2DEA6}" type="datetime1">
              <a:rPr lang="tr-TR" smtClean="0"/>
              <a:t>04.11.2015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4C8-5A70-46AD-AD6C-48BFA81EEB5B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27E560-FB9D-4242-9C60-CB54C5ADFEB2}" type="datetime1">
              <a:rPr lang="tr-TR" smtClean="0"/>
              <a:t>04.11.2015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103</a:t>
            </a: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48087B-CF20-4A12-BFF9-023D6C3D9952}" type="datetime1">
              <a:rPr lang="tr-TR" smtClean="0"/>
              <a:t>04.11.2015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22CE-B889-4972-9E98-DF55DE913EAE}" type="datetime1">
              <a:rPr lang="tr-TR" smtClean="0"/>
              <a:t>04.11.2015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887-7F18-4FC6-A0CD-BD9B9B7F4466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3ADC-D45A-4654-9548-F657810D8D54}" type="datetime1">
              <a:rPr lang="tr-TR" smtClean="0"/>
              <a:t>04.11.2015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49150BC-F0F3-48CA-A7B2-0131C6855DC7}" type="datetime1">
              <a:rPr lang="tr-TR" smtClean="0"/>
              <a:t>04.11.2015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tr-TR" smtClean="0"/>
              <a:t>103</a:t>
            </a:r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BEF777-E273-4454-AC39-DDA30137CD0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/>
          <p:nvPr/>
        </p:nvPicPr>
        <p:blipFill rotWithShape="1">
          <a:blip r:embed="rId3"/>
          <a:srcRect l="9425" r="10053" b="6819"/>
          <a:stretch/>
        </p:blipFill>
        <p:spPr bwMode="auto">
          <a:xfrm>
            <a:off x="-6357" y="4221088"/>
            <a:ext cx="9144000" cy="26369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0" y="3284984"/>
            <a:ext cx="9144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KONTROLÖR HEKİM EĞİTİMİ TOPLANTISI</a:t>
            </a:r>
          </a:p>
          <a:p>
            <a:pPr algn="ctr">
              <a:lnSpc>
                <a:spcPct val="90000"/>
              </a:lnSpc>
            </a:pPr>
            <a:r>
              <a:rPr lang="tr-TR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05 KASIM 2015</a:t>
            </a:r>
            <a:endParaRPr lang="tr-TR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95536" y="263691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ÖLÜM BELGESİNİN DÜZENLENMESİ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620688"/>
            <a:ext cx="38884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30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5576" y="1052736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İÇERİK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Sadece ölüm ile ilgili nedenlerin rapor edilmeli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anında mevcut olan bütün durumlar rapor edilmemeli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Sadece ölüme yol açan olaylar dizisi belirlenmeli ve </a:t>
            </a:r>
            <a:r>
              <a:rPr lang="tr-TR" sz="2400" dirty="0" err="1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nedensel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bir sıralama ile rapor edilmeli</a:t>
            </a:r>
          </a:p>
          <a:p>
            <a:pPr algn="just"/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Eğer varsa ölüme katkıda bulunduğu düşünülen diğer durumlar ve hastalıklarda dahil edilmelidir  </a:t>
            </a:r>
          </a:p>
          <a:p>
            <a:pPr algn="just"/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2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5536" y="620688"/>
            <a:ext cx="82089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KAPSAM</a:t>
            </a: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Kişiyi kötü bir şekilde etkilediği düşünülen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Her türlü hastalık,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Olağandışı durum,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Kaza veya zehirlenme,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Sigara, Alkol ve/veya başka madde kullanımı,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Hamilelik veya ameliyatlar,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Diğer çevresel etmenleri kapsar.</a:t>
            </a:r>
          </a:p>
        </p:txBody>
      </p:sp>
    </p:spTree>
    <p:extLst>
      <p:ext uri="{BB962C8B-B14F-4D97-AF65-F5344CB8AC3E}">
        <p14:creationId xmlns:p14="http://schemas.microsoft.com/office/powerpoint/2010/main" val="408020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83568" y="1772816"/>
            <a:ext cx="75608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OKUNABİLİRLİK</a:t>
            </a: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Okunaklı bir şekilde doldurulmalıdır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Tıbbi terimlerin kısaltmalarını içermemelidir</a:t>
            </a:r>
          </a:p>
        </p:txBody>
      </p:sp>
    </p:spTree>
    <p:extLst>
      <p:ext uri="{BB962C8B-B14F-4D97-AF65-F5344CB8AC3E}">
        <p14:creationId xmlns:p14="http://schemas.microsoft.com/office/powerpoint/2010/main" val="203966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varlatılmış Dikdörtgen 2"/>
          <p:cNvSpPr/>
          <p:nvPr/>
        </p:nvSpPr>
        <p:spPr>
          <a:xfrm>
            <a:off x="353848" y="2869082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Hastane Hekimi</a:t>
            </a:r>
            <a:endParaRPr lang="tr-TR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2084882" y="2891964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Belediye </a:t>
            </a:r>
            <a:r>
              <a:rPr lang="tr-TR" dirty="0"/>
              <a:t>Hekimi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7452320" y="2899274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Adli Hekim</a:t>
            </a:r>
            <a:endParaRPr lang="tr-TR" dirty="0"/>
          </a:p>
        </p:txBody>
      </p:sp>
      <p:sp>
        <p:nvSpPr>
          <p:cNvPr id="9" name="Yuvarlatılmış Dikdörtgen 8"/>
          <p:cNvSpPr/>
          <p:nvPr/>
        </p:nvSpPr>
        <p:spPr>
          <a:xfrm>
            <a:off x="5580112" y="2891964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Aile Hekimi</a:t>
            </a:r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3815916" y="2869082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Toplum Sağlığı Hekimi</a:t>
            </a:r>
            <a:endParaRPr lang="tr-TR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2555776" y="4581128"/>
            <a:ext cx="396044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Halk Sağlığı Müdürlüğü</a:t>
            </a:r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1794008" y="3813674"/>
            <a:ext cx="833776" cy="695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2933818" y="3813674"/>
            <a:ext cx="630070" cy="725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endCxn id="11" idx="0"/>
          </p:cNvCxnSpPr>
          <p:nvPr/>
        </p:nvCxnSpPr>
        <p:spPr>
          <a:xfrm>
            <a:off x="4535996" y="3878372"/>
            <a:ext cx="0" cy="702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H="1">
            <a:off x="5940152" y="3861048"/>
            <a:ext cx="576064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H="1">
            <a:off x="6516216" y="3833706"/>
            <a:ext cx="972108" cy="747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Yuvarlatılmış Dikdörtgen 21"/>
          <p:cNvSpPr/>
          <p:nvPr/>
        </p:nvSpPr>
        <p:spPr>
          <a:xfrm>
            <a:off x="3023828" y="5902909"/>
            <a:ext cx="302433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TÜİK Bölge Müdürlüğü</a:t>
            </a:r>
          </a:p>
        </p:txBody>
      </p:sp>
      <p:cxnSp>
        <p:nvCxnSpPr>
          <p:cNvPr id="23" name="Düz Ok Bağlayıcısı 22"/>
          <p:cNvCxnSpPr>
            <a:stCxn id="11" idx="2"/>
            <a:endCxn id="22" idx="0"/>
          </p:cNvCxnSpPr>
          <p:nvPr/>
        </p:nvCxnSpPr>
        <p:spPr>
          <a:xfrm>
            <a:off x="4535996" y="5301208"/>
            <a:ext cx="0" cy="60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42 Grup"/>
          <p:cNvGrpSpPr>
            <a:grpSpLocks/>
          </p:cNvGrpSpPr>
          <p:nvPr/>
        </p:nvGrpSpPr>
        <p:grpSpPr bwMode="auto">
          <a:xfrm>
            <a:off x="0" y="2060848"/>
            <a:ext cx="9144000" cy="144463"/>
            <a:chOff x="0" y="500042"/>
            <a:chExt cx="9144000" cy="144464"/>
          </a:xfrm>
        </p:grpSpPr>
        <p:cxnSp>
          <p:nvCxnSpPr>
            <p:cNvPr id="18" name="17 Düz Bağlayıcı"/>
            <p:cNvCxnSpPr>
              <a:cxnSpLocks noChangeShapeType="1"/>
            </p:cNvCxnSpPr>
            <p:nvPr/>
          </p:nvCxnSpPr>
          <p:spPr bwMode="auto">
            <a:xfrm>
              <a:off x="0" y="500042"/>
              <a:ext cx="9144000" cy="1587"/>
            </a:xfrm>
            <a:prstGeom prst="line">
              <a:avLst/>
            </a:prstGeom>
            <a:noFill/>
            <a:ln w="76200" algn="ctr">
              <a:solidFill>
                <a:srgbClr val="008080"/>
              </a:solidFill>
              <a:round/>
              <a:headEnd/>
              <a:tailEnd/>
            </a:ln>
          </p:spPr>
        </p:cxnSp>
        <p:cxnSp>
          <p:nvCxnSpPr>
            <p:cNvPr id="20" name="18 Düz Bağlayıcı"/>
            <p:cNvCxnSpPr/>
            <p:nvPr/>
          </p:nvCxnSpPr>
          <p:spPr>
            <a:xfrm>
              <a:off x="0" y="571480"/>
              <a:ext cx="9144000" cy="1587"/>
            </a:xfrm>
            <a:prstGeom prst="line">
              <a:avLst/>
            </a:prstGeom>
            <a:ln w="889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19 Düz Bağlayıcı"/>
            <p:cNvCxnSpPr/>
            <p:nvPr/>
          </p:nvCxnSpPr>
          <p:spPr>
            <a:xfrm>
              <a:off x="0" y="642918"/>
              <a:ext cx="9144000" cy="1588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Metin kutusu 24"/>
          <p:cNvSpPr txBox="1"/>
          <p:nvPr/>
        </p:nvSpPr>
        <p:spPr>
          <a:xfrm>
            <a:off x="683568" y="836712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ÖLÜM BELGESİNİN ALGORİTMASI VE İŞ AKIŞI</a:t>
            </a:r>
          </a:p>
        </p:txBody>
      </p:sp>
    </p:spTree>
    <p:extLst>
      <p:ext uri="{BB962C8B-B14F-4D97-AF65-F5344CB8AC3E}">
        <p14:creationId xmlns:p14="http://schemas.microsoft.com/office/powerpoint/2010/main" val="2084813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11560" y="134076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ÖLÜM BELGESİNİN HAZIRLANMASI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043608" y="2708920"/>
            <a:ext cx="69847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belgesi 3</a:t>
            </a: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nüshadan oluşmaktadır.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1. nüsha istatistiki amaçlı </a:t>
            </a:r>
            <a:r>
              <a:rPr lang="tr-TR" sz="2400" dirty="0" err="1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TÜİK’e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gönderilecektir.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2. nüsha defin ruhsatı olarak kullanılacaktır.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3. nüsha sağlık kurumunda kalacaktır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5801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4 Başlık"/>
          <p:cNvSpPr>
            <a:spLocks noGrp="1"/>
          </p:cNvSpPr>
          <p:nvPr>
            <p:ph type="ctrTitle"/>
          </p:nvPr>
        </p:nvSpPr>
        <p:spPr>
          <a:xfrm>
            <a:off x="1043608" y="1571612"/>
            <a:ext cx="7414576" cy="18938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6000" b="1" i="1" dirty="0">
                <a:solidFill>
                  <a:srgbClr val="C00000"/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38564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42 Grup"/>
          <p:cNvGrpSpPr>
            <a:grpSpLocks/>
          </p:cNvGrpSpPr>
          <p:nvPr/>
        </p:nvGrpSpPr>
        <p:grpSpPr bwMode="auto">
          <a:xfrm>
            <a:off x="-15522" y="1916832"/>
            <a:ext cx="9144000" cy="144463"/>
            <a:chOff x="0" y="500042"/>
            <a:chExt cx="9144000" cy="144464"/>
          </a:xfrm>
        </p:grpSpPr>
        <p:cxnSp>
          <p:nvCxnSpPr>
            <p:cNvPr id="6" name="17 Düz Bağlayıcı"/>
            <p:cNvCxnSpPr>
              <a:cxnSpLocks noChangeShapeType="1"/>
            </p:cNvCxnSpPr>
            <p:nvPr/>
          </p:nvCxnSpPr>
          <p:spPr bwMode="auto">
            <a:xfrm>
              <a:off x="0" y="500042"/>
              <a:ext cx="9144000" cy="1587"/>
            </a:xfrm>
            <a:prstGeom prst="line">
              <a:avLst/>
            </a:prstGeom>
            <a:noFill/>
            <a:ln w="76200" algn="ctr">
              <a:solidFill>
                <a:srgbClr val="008080"/>
              </a:solidFill>
              <a:round/>
              <a:headEnd/>
              <a:tailEnd/>
            </a:ln>
          </p:spPr>
        </p:cxnSp>
        <p:cxnSp>
          <p:nvCxnSpPr>
            <p:cNvPr id="7" name="18 Düz Bağlayıcı"/>
            <p:cNvCxnSpPr/>
            <p:nvPr/>
          </p:nvCxnSpPr>
          <p:spPr>
            <a:xfrm>
              <a:off x="0" y="571480"/>
              <a:ext cx="9144000" cy="1587"/>
            </a:xfrm>
            <a:prstGeom prst="line">
              <a:avLst/>
            </a:prstGeom>
            <a:ln w="889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19 Düz Bağlayıcı"/>
            <p:cNvCxnSpPr/>
            <p:nvPr/>
          </p:nvCxnSpPr>
          <p:spPr>
            <a:xfrm>
              <a:off x="0" y="642918"/>
              <a:ext cx="9144000" cy="1588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2 Metin Yer Tutucusu"/>
          <p:cNvSpPr txBox="1">
            <a:spLocks/>
          </p:cNvSpPr>
          <p:nvPr/>
        </p:nvSpPr>
        <p:spPr bwMode="auto">
          <a:xfrm>
            <a:off x="251520" y="2492896"/>
            <a:ext cx="6357982" cy="3881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ct val="60000"/>
              </a:lnSpc>
              <a:spcBef>
                <a:spcPts val="300"/>
              </a:spcBef>
              <a:buClr>
                <a:srgbClr val="A04DA3"/>
              </a:buClr>
              <a:defRPr/>
            </a:pPr>
            <a:r>
              <a:rPr lang="tr-TR" sz="300" dirty="0">
                <a:solidFill>
                  <a:srgbClr val="FF0000"/>
                </a:solidFill>
                <a:latin typeface="Arial" charset="0"/>
              </a:rPr>
              <a:t>  </a:t>
            </a:r>
          </a:p>
          <a:p>
            <a:pPr marL="365125" indent="-255588">
              <a:lnSpc>
                <a:spcPct val="60000"/>
              </a:lnSpc>
              <a:spcBef>
                <a:spcPts val="300"/>
              </a:spcBef>
              <a:buClr>
                <a:srgbClr val="A04DA3"/>
              </a:buClr>
              <a:defRPr/>
            </a:pPr>
            <a:endParaRPr lang="tr-TR" sz="300" dirty="0">
              <a:solidFill>
                <a:srgbClr val="FF0000"/>
              </a:solidFill>
              <a:latin typeface="Arial" charset="0"/>
            </a:endParaRP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Verilerinin Önemi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Temel Prensipler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Belgesinin Algoritması ve İş akışı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Belgesinin Doldurulması 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Bildiriminde 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V</a:t>
            </a: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aka 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</a:t>
            </a: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rnekleri 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Örnek Kontrolör Onayları</a:t>
            </a:r>
          </a:p>
          <a:p>
            <a:pPr marL="458787" lvl="2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defRPr/>
            </a:pP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 </a:t>
            </a: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endParaRPr lang="tr-TR" sz="2400" dirty="0" smtClean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  <a:p>
            <a:pPr marL="458787" lvl="2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defRPr/>
            </a:pPr>
            <a:endParaRPr lang="tr-TR" sz="2400" dirty="0" smtClean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endParaRPr lang="tr-TR" sz="2400" dirty="0" smtClean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  <a:p>
            <a:pPr marL="714375" lvl="2" indent="-255588">
              <a:lnSpc>
                <a:spcPct val="130000"/>
              </a:lnSpc>
              <a:spcBef>
                <a:spcPts val="3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endParaRPr lang="tr-TR" sz="2400" dirty="0" smtClean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  <a:p>
            <a:pPr marL="1279525" lvl="2" indent="-255588">
              <a:lnSpc>
                <a:spcPct val="130000"/>
              </a:lnSpc>
              <a:spcBef>
                <a:spcPts val="300"/>
              </a:spcBef>
              <a:buClr>
                <a:srgbClr val="A04DA3"/>
              </a:buClr>
              <a:defRPr/>
            </a:pPr>
            <a:endParaRPr lang="tr-TR" sz="2400" dirty="0">
              <a:latin typeface="Trebuchet MS" pitchFamily="34" charset="0"/>
            </a:endParaRPr>
          </a:p>
          <a:p>
            <a:pPr marL="365125" indent="-255588">
              <a:lnSpc>
                <a:spcPct val="130000"/>
              </a:lnSpc>
              <a:spcBef>
                <a:spcPts val="300"/>
              </a:spcBef>
              <a:buClr>
                <a:srgbClr val="A04DA3"/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643589"/>
              </p:ext>
            </p:extLst>
          </p:nvPr>
        </p:nvGraphicFramePr>
        <p:xfrm>
          <a:off x="6732240" y="2708920"/>
          <a:ext cx="18192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lip" r:id="rId4" imgW="2309760" imgH="3176280" progId="">
                  <p:embed/>
                </p:oleObj>
              </mc:Choice>
              <mc:Fallback>
                <p:oleObj name="Clip" r:id="rId4" imgW="2309760" imgH="3176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2708920"/>
                        <a:ext cx="18192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 Başlık"/>
          <p:cNvSpPr txBox="1">
            <a:spLocks/>
          </p:cNvSpPr>
          <p:nvPr/>
        </p:nvSpPr>
        <p:spPr>
          <a:xfrm>
            <a:off x="1043608" y="1052736"/>
            <a:ext cx="4643470" cy="57150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2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SUNUM PLANI</a:t>
            </a:r>
          </a:p>
        </p:txBody>
      </p:sp>
    </p:spTree>
    <p:extLst>
      <p:ext uri="{BB962C8B-B14F-4D97-AF65-F5344CB8AC3E}">
        <p14:creationId xmlns:p14="http://schemas.microsoft.com/office/powerpoint/2010/main" val="377022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55576" y="764704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     </a:t>
            </a:r>
            <a:r>
              <a:rPr lang="tr-TR" sz="3200" b="1" dirty="0">
                <a:solidFill>
                  <a:srgbClr val="C00000"/>
                </a:solidFill>
              </a:rPr>
              <a:t>ÖLÜM VERİLERİNİN ÖNEMİ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755576" y="2276872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Yaş grubu,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Cinsiyet,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Yerleşim yeri,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nedenine göre 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toplanan ölüm kayıtları ile hastalıklara yönelik halk sağlığı stratejileri daha sistematik olarak belirlenmektedir.</a:t>
            </a:r>
          </a:p>
        </p:txBody>
      </p:sp>
      <p:grpSp>
        <p:nvGrpSpPr>
          <p:cNvPr id="6" name="42 Grup"/>
          <p:cNvGrpSpPr>
            <a:grpSpLocks/>
          </p:cNvGrpSpPr>
          <p:nvPr/>
        </p:nvGrpSpPr>
        <p:grpSpPr bwMode="auto">
          <a:xfrm>
            <a:off x="0" y="1628800"/>
            <a:ext cx="9144000" cy="144463"/>
            <a:chOff x="0" y="500042"/>
            <a:chExt cx="9144000" cy="144464"/>
          </a:xfrm>
        </p:grpSpPr>
        <p:cxnSp>
          <p:nvCxnSpPr>
            <p:cNvPr id="7" name="17 Düz Bağlayıcı"/>
            <p:cNvCxnSpPr>
              <a:cxnSpLocks noChangeShapeType="1"/>
            </p:cNvCxnSpPr>
            <p:nvPr/>
          </p:nvCxnSpPr>
          <p:spPr bwMode="auto">
            <a:xfrm>
              <a:off x="0" y="500042"/>
              <a:ext cx="9144000" cy="1587"/>
            </a:xfrm>
            <a:prstGeom prst="line">
              <a:avLst/>
            </a:prstGeom>
            <a:noFill/>
            <a:ln w="76200" algn="ctr">
              <a:solidFill>
                <a:srgbClr val="008080"/>
              </a:solidFill>
              <a:round/>
              <a:headEnd/>
              <a:tailEnd/>
            </a:ln>
          </p:spPr>
        </p:cxnSp>
        <p:cxnSp>
          <p:nvCxnSpPr>
            <p:cNvPr id="8" name="18 Düz Bağlayıcı"/>
            <p:cNvCxnSpPr/>
            <p:nvPr/>
          </p:nvCxnSpPr>
          <p:spPr>
            <a:xfrm>
              <a:off x="0" y="571480"/>
              <a:ext cx="9144000" cy="1587"/>
            </a:xfrm>
            <a:prstGeom prst="line">
              <a:avLst/>
            </a:prstGeom>
            <a:ln w="889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19 Düz Bağlayıcı"/>
            <p:cNvCxnSpPr/>
            <p:nvPr/>
          </p:nvCxnSpPr>
          <p:spPr>
            <a:xfrm>
              <a:off x="0" y="642918"/>
              <a:ext cx="9144000" cy="1588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0052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403648" y="1340768"/>
            <a:ext cx="67687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Ölüm Bildirim Sistemi ile</a:t>
            </a:r>
          </a:p>
          <a:p>
            <a:endParaRPr lang="tr-TR" sz="3200" dirty="0"/>
          </a:p>
          <a:p>
            <a:r>
              <a:rPr lang="tr-TR" sz="3200" dirty="0" smtClean="0"/>
              <a:t> 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istatistiklerinin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doğru 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zamanında 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hesaplanması sağlanmaktadır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2674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3113" y="821180"/>
            <a:ext cx="6172200" cy="578328"/>
          </a:xfrm>
        </p:spPr>
        <p:txBody>
          <a:bodyPr vert="horz">
            <a:normAutofit fontScale="90000"/>
          </a:bodyPr>
          <a:lstStyle/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</a:pPr>
            <a:r>
              <a:rPr lang="tr-TR" sz="2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ÖLÜM NEDENLERİNİN DAĞILIMI, </a:t>
            </a:r>
            <a:r>
              <a:rPr lang="tr-TR" sz="2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2013 – 2014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645024" y="6257892"/>
            <a:ext cx="6022786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</a:lstStyle>
          <a:p>
            <a:r>
              <a:rPr lang="tr-TR" sz="1400" i="1" dirty="0" smtClean="0">
                <a:solidFill>
                  <a:srgbClr val="1F497D">
                    <a:lumMod val="50000"/>
                  </a:srgbClr>
                </a:solidFill>
              </a:rPr>
              <a:t>Türkiye </a:t>
            </a:r>
            <a:r>
              <a:rPr lang="tr-TR" sz="1400" i="1" dirty="0">
                <a:solidFill>
                  <a:srgbClr val="1F497D">
                    <a:lumMod val="50000"/>
                  </a:srgbClr>
                </a:solidFill>
              </a:rPr>
              <a:t>İstatistik Kurumu, Ölüm Nedeni İstatistikleri, </a:t>
            </a:r>
            <a:r>
              <a:rPr lang="tr-TR" sz="1400" i="1" dirty="0" smtClean="0">
                <a:solidFill>
                  <a:srgbClr val="1F497D">
                    <a:lumMod val="50000"/>
                  </a:srgbClr>
                </a:solidFill>
              </a:rPr>
              <a:t>2014</a:t>
            </a:r>
            <a:endParaRPr lang="tr-TR" sz="1400" i="1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9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784938"/>
              </p:ext>
            </p:extLst>
          </p:nvPr>
        </p:nvGraphicFramePr>
        <p:xfrm>
          <a:off x="652182" y="1585673"/>
          <a:ext cx="7866531" cy="45929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37430"/>
                <a:gridCol w="1245160"/>
                <a:gridCol w="994382"/>
                <a:gridCol w="994382"/>
                <a:gridCol w="995177"/>
              </a:tblGrid>
              <a:tr h="296263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2013</a:t>
                      </a:r>
                      <a:r>
                        <a:rPr lang="tr-TR" sz="1200" b="1" baseline="300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(r)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2014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6263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Sayı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(%)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Sayı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(%)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41037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Toplam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360.873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375.291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66270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Dolaşım sistemi hastalıkları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143.084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39,6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151.696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40,4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610450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İyi huylu ve kötü huylu tümörler </a:t>
                      </a:r>
                    </a:p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tr-TR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malign</a:t>
                      </a: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ve </a:t>
                      </a:r>
                      <a:r>
                        <a:rPr lang="tr-TR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benign</a:t>
                      </a: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neoplazmlar</a:t>
                      </a: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76.534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21,2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77.587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20,7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66270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Solunum sistemi hastalıkları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35.364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9,8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40.258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10,7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592527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Endokrin (iç salgı bezi), beslenme ve </a:t>
                      </a:r>
                    </a:p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metabolizmayla ilgili hastalıklar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20.095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5,6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19.288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5,1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376038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Dışsal yaralanma nedenleri ve zehirlenmeler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20.409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5,7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16.018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4,3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296263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Sinir sistemi ve duyu organları hastalıkları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14.708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4,1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16.517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4,4</a:t>
                      </a:r>
                      <a:endParaRPr lang="tr-TR" sz="12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888790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Diğer (</a:t>
                      </a:r>
                      <a:r>
                        <a:rPr lang="tr-TR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enfeksiyonve</a:t>
                      </a: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parazit hastalıkları, </a:t>
                      </a:r>
                      <a:r>
                        <a:rPr lang="tr-TR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mental</a:t>
                      </a: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</a:p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ve davranışsal bozukluklar, kas-iskelet sistemi </a:t>
                      </a:r>
                    </a:p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ve bağ dokusunun hastalıkları vb.)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50.679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14,0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53.927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14,4</a:t>
                      </a:r>
                      <a:endParaRPr lang="tr-T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62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771800" y="682888"/>
            <a:ext cx="36004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Hekimin ölümü belgelemesi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539552" y="1650394"/>
            <a:ext cx="2376264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Sağlık Bakanlığı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263804" y="4725144"/>
            <a:ext cx="2124620" cy="86082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DSÖ,OECD </a:t>
            </a:r>
          </a:p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Ülkeleri  nezdinde 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6228184" y="1651859"/>
            <a:ext cx="2088232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TÜİK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Yuvarlatılmış Dikdörtgen 18"/>
          <p:cNvSpPr/>
          <p:nvPr/>
        </p:nvSpPr>
        <p:spPr>
          <a:xfrm>
            <a:off x="6247458" y="3219296"/>
            <a:ext cx="2088232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EUROSTAT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Yukarı Ok Belirtme Çizgisi 23"/>
          <p:cNvSpPr/>
          <p:nvPr/>
        </p:nvSpPr>
        <p:spPr>
          <a:xfrm>
            <a:off x="6228184" y="2204864"/>
            <a:ext cx="2016147" cy="56647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solidFill>
                  <a:schemeClr val="bg1"/>
                </a:solidFill>
              </a:rPr>
              <a:t>Ölüm nedenlerinin kodlanması</a:t>
            </a:r>
          </a:p>
        </p:txBody>
      </p:sp>
      <p:sp>
        <p:nvSpPr>
          <p:cNvPr id="25" name="Yukarı Ok Belirtme Çizgisi 24"/>
          <p:cNvSpPr/>
          <p:nvPr/>
        </p:nvSpPr>
        <p:spPr>
          <a:xfrm>
            <a:off x="6300192" y="3717032"/>
            <a:ext cx="2016147" cy="56647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/>
              <a:t>İstatistiklerde verilerin yer alması</a:t>
            </a:r>
          </a:p>
        </p:txBody>
      </p:sp>
      <p:sp>
        <p:nvSpPr>
          <p:cNvPr id="26" name="Yukarı Ok Belirtme Çizgisi 25"/>
          <p:cNvSpPr/>
          <p:nvPr/>
        </p:nvSpPr>
        <p:spPr>
          <a:xfrm>
            <a:off x="6300192" y="5301208"/>
            <a:ext cx="2088232" cy="708978"/>
          </a:xfrm>
          <a:prstGeom prst="upArrowCallout">
            <a:avLst>
              <a:gd name="adj1" fmla="val 22791"/>
              <a:gd name="adj2" fmla="val 21686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solidFill>
                  <a:schemeClr val="bg1"/>
                </a:solidFill>
              </a:rPr>
              <a:t>Sağlık göstergelerinin kaliteli ve hakkaniyetle temsili</a:t>
            </a:r>
          </a:p>
        </p:txBody>
      </p:sp>
      <p:sp>
        <p:nvSpPr>
          <p:cNvPr id="27" name="Yukarı Ok Belirtme Çizgisi 26"/>
          <p:cNvSpPr/>
          <p:nvPr/>
        </p:nvSpPr>
        <p:spPr>
          <a:xfrm>
            <a:off x="575595" y="2330287"/>
            <a:ext cx="2356743" cy="1530764"/>
          </a:xfrm>
          <a:prstGeom prst="upArrowCallout">
            <a:avLst>
              <a:gd name="adj1" fmla="val 11022"/>
              <a:gd name="adj2" fmla="val 14340"/>
              <a:gd name="adj3" fmla="val 20211"/>
              <a:gd name="adj4" fmla="val 7543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En sık ölüme neden olan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En sık engelliliğe neden olan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Sağlık Maliyetlerini en çok arttıran </a:t>
            </a:r>
          </a:p>
          <a:p>
            <a:pPr algn="just"/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hastalıkların belirlenmesi</a:t>
            </a:r>
          </a:p>
        </p:txBody>
      </p:sp>
      <p:sp>
        <p:nvSpPr>
          <p:cNvPr id="28" name="Yukarı Ok Belirtme Çizgisi 27"/>
          <p:cNvSpPr/>
          <p:nvPr/>
        </p:nvSpPr>
        <p:spPr>
          <a:xfrm>
            <a:off x="575596" y="3861051"/>
            <a:ext cx="2356742" cy="78098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solidFill>
                  <a:schemeClr val="bg1"/>
                </a:solidFill>
              </a:rPr>
              <a:t>Kişinin sağlık hizmetinin sonlandırılması</a:t>
            </a:r>
          </a:p>
        </p:txBody>
      </p:sp>
      <p:sp>
        <p:nvSpPr>
          <p:cNvPr id="29" name="Yukarı Ok Belirtme Çizgisi 28"/>
          <p:cNvSpPr/>
          <p:nvPr/>
        </p:nvSpPr>
        <p:spPr>
          <a:xfrm>
            <a:off x="575595" y="4642037"/>
            <a:ext cx="2356743" cy="780986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İleri </a:t>
            </a:r>
            <a:r>
              <a:rPr lang="tr-TR" sz="1200" dirty="0" err="1">
                <a:solidFill>
                  <a:schemeClr val="accent5">
                    <a:lumMod val="75000"/>
                  </a:schemeClr>
                </a:solidFill>
              </a:rPr>
              <a:t>mortalite</a:t>
            </a:r>
            <a:r>
              <a:rPr lang="tr-TR" sz="1200" dirty="0">
                <a:solidFill>
                  <a:schemeClr val="accent5">
                    <a:lumMod val="75000"/>
                  </a:schemeClr>
                </a:solidFill>
              </a:rPr>
              <a:t> incelemeleri</a:t>
            </a:r>
          </a:p>
        </p:txBody>
      </p:sp>
      <p:sp>
        <p:nvSpPr>
          <p:cNvPr id="30" name="Yukarı Ok Belirtme Çizgisi 29"/>
          <p:cNvSpPr/>
          <p:nvPr/>
        </p:nvSpPr>
        <p:spPr>
          <a:xfrm>
            <a:off x="575595" y="5448972"/>
            <a:ext cx="2366503" cy="84593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solidFill>
                  <a:schemeClr val="bg1"/>
                </a:solidFill>
              </a:rPr>
              <a:t>Ulusal ve Uluslararası politikaların geliştirilmesi ve sürdürülmesi</a:t>
            </a:r>
          </a:p>
        </p:txBody>
      </p:sp>
      <p:sp>
        <p:nvSpPr>
          <p:cNvPr id="37" name="Aşağı Ok 36"/>
          <p:cNvSpPr/>
          <p:nvPr/>
        </p:nvSpPr>
        <p:spPr>
          <a:xfrm rot="2456762">
            <a:off x="2355186" y="1109390"/>
            <a:ext cx="288032" cy="510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Aşağı Ok 37"/>
          <p:cNvSpPr/>
          <p:nvPr/>
        </p:nvSpPr>
        <p:spPr>
          <a:xfrm rot="18673702">
            <a:off x="6518709" y="1120033"/>
            <a:ext cx="288032" cy="510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Aşağı Ok 38"/>
          <p:cNvSpPr/>
          <p:nvPr/>
        </p:nvSpPr>
        <p:spPr>
          <a:xfrm>
            <a:off x="7175216" y="2988528"/>
            <a:ext cx="232716" cy="20698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Aşağı Ok 39"/>
          <p:cNvSpPr/>
          <p:nvPr/>
        </p:nvSpPr>
        <p:spPr>
          <a:xfrm>
            <a:off x="7236296" y="4437112"/>
            <a:ext cx="232716" cy="206981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Sağ Ok 40"/>
          <p:cNvSpPr/>
          <p:nvPr/>
        </p:nvSpPr>
        <p:spPr>
          <a:xfrm rot="10800000">
            <a:off x="3275856" y="6110823"/>
            <a:ext cx="2376264" cy="27362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680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96470" y="1340768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ÖLÜM VERİLERİNİN TOPLANMASI İLE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48544" y="2710062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Önlenebilecek ölüm nedenleri tespit edilebilir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851920" y="278092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ve</a:t>
            </a:r>
            <a:endParaRPr lang="tr-TR" dirty="0"/>
          </a:p>
        </p:txBody>
      </p:sp>
      <p:sp>
        <p:nvSpPr>
          <p:cNvPr id="6" name="Sağ Ok 5"/>
          <p:cNvSpPr/>
          <p:nvPr/>
        </p:nvSpPr>
        <p:spPr>
          <a:xfrm>
            <a:off x="3851920" y="3212976"/>
            <a:ext cx="505383" cy="14401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716016" y="271006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nedenlerine yönelik etkin </a:t>
            </a: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programların planlanması 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sağlanır</a:t>
            </a:r>
          </a:p>
        </p:txBody>
      </p:sp>
    </p:spTree>
    <p:extLst>
      <p:ext uri="{BB962C8B-B14F-4D97-AF65-F5344CB8AC3E}">
        <p14:creationId xmlns:p14="http://schemas.microsoft.com/office/powerpoint/2010/main" val="1472658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83568" y="908720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                  </a:t>
            </a:r>
            <a:r>
              <a:rPr lang="tr-TR" sz="3200" b="1" dirty="0">
                <a:solidFill>
                  <a:srgbClr val="C00000"/>
                </a:solidFill>
              </a:rPr>
              <a:t>TEMEL PRENSİPLER</a:t>
            </a: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GİZLİLİK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İÇERİK 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KAPSAM</a:t>
            </a:r>
          </a:p>
          <a:p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OKUNABİLİRLİK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endParaRPr lang="tr-TR" sz="3200" dirty="0">
              <a:solidFill>
                <a:srgbClr val="FF0000"/>
              </a:solidFill>
            </a:endParaRPr>
          </a:p>
        </p:txBody>
      </p:sp>
      <p:grpSp>
        <p:nvGrpSpPr>
          <p:cNvPr id="3" name="42 Grup"/>
          <p:cNvGrpSpPr>
            <a:grpSpLocks/>
          </p:cNvGrpSpPr>
          <p:nvPr/>
        </p:nvGrpSpPr>
        <p:grpSpPr bwMode="auto">
          <a:xfrm>
            <a:off x="-35233" y="1628800"/>
            <a:ext cx="9144000" cy="144463"/>
            <a:chOff x="0" y="500042"/>
            <a:chExt cx="9144000" cy="144464"/>
          </a:xfrm>
        </p:grpSpPr>
        <p:cxnSp>
          <p:nvCxnSpPr>
            <p:cNvPr id="5" name="17 Düz Bağlayıcı"/>
            <p:cNvCxnSpPr>
              <a:cxnSpLocks noChangeShapeType="1"/>
            </p:cNvCxnSpPr>
            <p:nvPr/>
          </p:nvCxnSpPr>
          <p:spPr bwMode="auto">
            <a:xfrm>
              <a:off x="0" y="500042"/>
              <a:ext cx="9144000" cy="1587"/>
            </a:xfrm>
            <a:prstGeom prst="line">
              <a:avLst/>
            </a:prstGeom>
            <a:noFill/>
            <a:ln w="76200" algn="ctr">
              <a:solidFill>
                <a:srgbClr val="008080"/>
              </a:solidFill>
              <a:round/>
              <a:headEnd/>
              <a:tailEnd/>
            </a:ln>
          </p:spPr>
        </p:cxnSp>
        <p:cxnSp>
          <p:nvCxnSpPr>
            <p:cNvPr id="6" name="18 Düz Bağlayıcı"/>
            <p:cNvCxnSpPr/>
            <p:nvPr/>
          </p:nvCxnSpPr>
          <p:spPr>
            <a:xfrm>
              <a:off x="0" y="571480"/>
              <a:ext cx="9144000" cy="1587"/>
            </a:xfrm>
            <a:prstGeom prst="line">
              <a:avLst/>
            </a:prstGeom>
            <a:ln w="889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19 Düz Bağlayıcı"/>
            <p:cNvCxnSpPr/>
            <p:nvPr/>
          </p:nvCxnSpPr>
          <p:spPr>
            <a:xfrm>
              <a:off x="0" y="642918"/>
              <a:ext cx="9144000" cy="1588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430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827584" y="1268760"/>
            <a:ext cx="77048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GİZLİLİK</a:t>
            </a:r>
          </a:p>
          <a:p>
            <a:endParaRPr lang="tr-T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verilerine uygun yollarla erişim ve kişisel gizlilik haklarına saygı gösterilmesi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Ölüm belgelerinde yer alan hassas veriler, </a:t>
            </a:r>
            <a:r>
              <a:rPr lang="tr-TR" sz="2400" dirty="0" err="1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sosyo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-demografik ve tıbbi bilgiler </a:t>
            </a:r>
            <a:r>
              <a:rPr lang="tr-TR" sz="2400" dirty="0" err="1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bilgiler</a:t>
            </a: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 için toplanması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Derlenecek olan kişisel bilgilerin Türkiye İstatistik Kurumu’nun kuruluş kanunu gereğince yalnız istatistiksel amaçla kullanılması, resmi ve özel kişi ve kuruluşlara açıklanmaması</a:t>
            </a:r>
          </a:p>
        </p:txBody>
      </p:sp>
    </p:spTree>
    <p:extLst>
      <p:ext uri="{BB962C8B-B14F-4D97-AF65-F5344CB8AC3E}">
        <p14:creationId xmlns:p14="http://schemas.microsoft.com/office/powerpoint/2010/main" val="3213596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Özel 3">
      <a:dk1>
        <a:srgbClr val="16515F"/>
      </a:dk1>
      <a:lt1>
        <a:sysClr val="window" lastClr="FFFFFF"/>
      </a:lt1>
      <a:dk2>
        <a:srgbClr val="2DA2BF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2DA2BF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1380</TotalTime>
  <Words>479</Words>
  <Application>Microsoft Office PowerPoint</Application>
  <PresentationFormat>Ekran Gösterisi (4:3)</PresentationFormat>
  <Paragraphs>186</Paragraphs>
  <Slides>15</Slides>
  <Notes>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Kentsel</vt:lpstr>
      <vt:lpstr>Clip</vt:lpstr>
      <vt:lpstr>PowerPoint Sunusu</vt:lpstr>
      <vt:lpstr>PowerPoint Sunusu</vt:lpstr>
      <vt:lpstr>PowerPoint Sunusu</vt:lpstr>
      <vt:lpstr>PowerPoint Sunusu</vt:lpstr>
      <vt:lpstr>ÖLÜM NEDENLERİNİN DAĞILIMI, 2013 – 2014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  ve  ÖLÜM KAYITLARI</dc:title>
  <dc:creator>Thsk</dc:creator>
  <cp:lastModifiedBy>Dr.F.Zehra YILDIZ</cp:lastModifiedBy>
  <cp:revision>106</cp:revision>
  <cp:lastPrinted>2015-11-03T08:20:39Z</cp:lastPrinted>
  <dcterms:created xsi:type="dcterms:W3CDTF">2012-12-25T11:43:14Z</dcterms:created>
  <dcterms:modified xsi:type="dcterms:W3CDTF">2015-11-04T15:59:21Z</dcterms:modified>
</cp:coreProperties>
</file>