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90"/>
  </p:notesMasterIdLst>
  <p:handoutMasterIdLst>
    <p:handoutMasterId r:id="rId91"/>
  </p:handoutMasterIdLst>
  <p:sldIdLst>
    <p:sldId id="257" r:id="rId2"/>
    <p:sldId id="418" r:id="rId3"/>
    <p:sldId id="328" r:id="rId4"/>
    <p:sldId id="329" r:id="rId5"/>
    <p:sldId id="332" r:id="rId6"/>
    <p:sldId id="330" r:id="rId7"/>
    <p:sldId id="333" r:id="rId8"/>
    <p:sldId id="331" r:id="rId9"/>
    <p:sldId id="327" r:id="rId10"/>
    <p:sldId id="334" r:id="rId11"/>
    <p:sldId id="335" r:id="rId12"/>
    <p:sldId id="336" r:id="rId13"/>
    <p:sldId id="338" r:id="rId14"/>
    <p:sldId id="339" r:id="rId15"/>
    <p:sldId id="340" r:id="rId16"/>
    <p:sldId id="341" r:id="rId17"/>
    <p:sldId id="342" r:id="rId18"/>
    <p:sldId id="343" r:id="rId19"/>
    <p:sldId id="344" r:id="rId20"/>
    <p:sldId id="346" r:id="rId21"/>
    <p:sldId id="347" r:id="rId22"/>
    <p:sldId id="348" r:id="rId23"/>
    <p:sldId id="349" r:id="rId24"/>
    <p:sldId id="351" r:id="rId25"/>
    <p:sldId id="352" r:id="rId26"/>
    <p:sldId id="353" r:id="rId27"/>
    <p:sldId id="354" r:id="rId28"/>
    <p:sldId id="355" r:id="rId29"/>
    <p:sldId id="356" r:id="rId30"/>
    <p:sldId id="416" r:id="rId31"/>
    <p:sldId id="417" r:id="rId32"/>
    <p:sldId id="359" r:id="rId33"/>
    <p:sldId id="358" r:id="rId34"/>
    <p:sldId id="360" r:id="rId35"/>
    <p:sldId id="362" r:id="rId36"/>
    <p:sldId id="363" r:id="rId37"/>
    <p:sldId id="364" r:id="rId38"/>
    <p:sldId id="365" r:id="rId39"/>
    <p:sldId id="366" r:id="rId40"/>
    <p:sldId id="367" r:id="rId41"/>
    <p:sldId id="368" r:id="rId42"/>
    <p:sldId id="369" r:id="rId43"/>
    <p:sldId id="370" r:id="rId44"/>
    <p:sldId id="371" r:id="rId45"/>
    <p:sldId id="372" r:id="rId46"/>
    <p:sldId id="373" r:id="rId47"/>
    <p:sldId id="374" r:id="rId48"/>
    <p:sldId id="375" r:id="rId49"/>
    <p:sldId id="376" r:id="rId50"/>
    <p:sldId id="377" r:id="rId51"/>
    <p:sldId id="378" r:id="rId52"/>
    <p:sldId id="379" r:id="rId53"/>
    <p:sldId id="380" r:id="rId54"/>
    <p:sldId id="381" r:id="rId55"/>
    <p:sldId id="382" r:id="rId56"/>
    <p:sldId id="383" r:id="rId57"/>
    <p:sldId id="384" r:id="rId58"/>
    <p:sldId id="385" r:id="rId59"/>
    <p:sldId id="386" r:id="rId60"/>
    <p:sldId id="387" r:id="rId61"/>
    <p:sldId id="388" r:id="rId62"/>
    <p:sldId id="389" r:id="rId63"/>
    <p:sldId id="390" r:id="rId64"/>
    <p:sldId id="391" r:id="rId65"/>
    <p:sldId id="392" r:id="rId66"/>
    <p:sldId id="393" r:id="rId67"/>
    <p:sldId id="394" r:id="rId68"/>
    <p:sldId id="395" r:id="rId69"/>
    <p:sldId id="396" r:id="rId70"/>
    <p:sldId id="397" r:id="rId71"/>
    <p:sldId id="398" r:id="rId72"/>
    <p:sldId id="399" r:id="rId73"/>
    <p:sldId id="400" r:id="rId74"/>
    <p:sldId id="401" r:id="rId75"/>
    <p:sldId id="402" r:id="rId76"/>
    <p:sldId id="403" r:id="rId77"/>
    <p:sldId id="404" r:id="rId78"/>
    <p:sldId id="405" r:id="rId79"/>
    <p:sldId id="406" r:id="rId80"/>
    <p:sldId id="407" r:id="rId81"/>
    <p:sldId id="408" r:id="rId82"/>
    <p:sldId id="409" r:id="rId83"/>
    <p:sldId id="410" r:id="rId84"/>
    <p:sldId id="411" r:id="rId85"/>
    <p:sldId id="412" r:id="rId86"/>
    <p:sldId id="413" r:id="rId87"/>
    <p:sldId id="414" r:id="rId88"/>
    <p:sldId id="415" r:id="rId8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396" autoAdjust="0"/>
  </p:normalViewPr>
  <p:slideViewPr>
    <p:cSldViewPr>
      <p:cViewPr varScale="1">
        <p:scale>
          <a:sx n="111" d="100"/>
          <a:sy n="111" d="100"/>
        </p:scale>
        <p:origin x="161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tr-TR" smtClean="0"/>
              <a:t>103</a:t>
            </a:r>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ACE0E8-4228-490A-87AF-3DE158CFF58C}" type="datetimeFigureOut">
              <a:rPr lang="tr-TR" smtClean="0"/>
              <a:t>01.12.2015</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BB9F2EE-4103-4292-9604-113A4BF3CE27}" type="slidenum">
              <a:rPr lang="tr-TR" smtClean="0"/>
              <a:t>‹#›</a:t>
            </a:fld>
            <a:endParaRPr lang="tr-TR"/>
          </a:p>
        </p:txBody>
      </p:sp>
    </p:spTree>
    <p:extLst>
      <p:ext uri="{BB962C8B-B14F-4D97-AF65-F5344CB8AC3E}">
        <p14:creationId xmlns:p14="http://schemas.microsoft.com/office/powerpoint/2010/main" val="18132254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tr-TR" smtClean="0"/>
              <a:t>103</a:t>
            </a: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21DBD5-7737-4492-82FB-D6920D288C8B}" type="datetimeFigureOut">
              <a:rPr lang="tr-TR" smtClean="0"/>
              <a:t>01.12.2015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6A2BC1-01A8-4AD5-B448-066D002FD3C8}" type="slidenum">
              <a:rPr lang="tr-TR" smtClean="0"/>
              <a:t>‹#›</a:t>
            </a:fld>
            <a:endParaRPr lang="tr-TR"/>
          </a:p>
        </p:txBody>
      </p:sp>
    </p:spTree>
    <p:extLst>
      <p:ext uri="{BB962C8B-B14F-4D97-AF65-F5344CB8AC3E}">
        <p14:creationId xmlns:p14="http://schemas.microsoft.com/office/powerpoint/2010/main" val="3949888348"/>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7" name="Altbilgi Yer Tutucusu 6"/>
          <p:cNvSpPr>
            <a:spLocks noGrp="1"/>
          </p:cNvSpPr>
          <p:nvPr>
            <p:ph type="ftr" sz="quarter" idx="13"/>
          </p:nvPr>
        </p:nvSpPr>
        <p:spPr/>
        <p:txBody>
          <a:bodyPr/>
          <a:lstStyle/>
          <a:p>
            <a:endParaRPr lang="tr-TR"/>
          </a:p>
        </p:txBody>
      </p:sp>
      <p:sp>
        <p:nvSpPr>
          <p:cNvPr id="8" name="Slayt Numarası Yer Tutucusu 7"/>
          <p:cNvSpPr>
            <a:spLocks noGrp="1"/>
          </p:cNvSpPr>
          <p:nvPr>
            <p:ph type="sldNum" sz="quarter" idx="14"/>
          </p:nvPr>
        </p:nvSpPr>
        <p:spPr/>
        <p:txBody>
          <a:bodyPr/>
          <a:lstStyle/>
          <a:p>
            <a:fld id="{566A2BC1-01A8-4AD5-B448-066D002FD3C8}" type="slidenum">
              <a:rPr lang="tr-TR" smtClean="0"/>
              <a:t>1</a:t>
            </a:fld>
            <a:endParaRPr lang="tr-TR"/>
          </a:p>
        </p:txBody>
      </p:sp>
      <p:sp>
        <p:nvSpPr>
          <p:cNvPr id="9" name="Veri Yer Tutucusu 8"/>
          <p:cNvSpPr>
            <a:spLocks noGrp="1"/>
          </p:cNvSpPr>
          <p:nvPr>
            <p:ph type="dt" idx="15"/>
          </p:nvPr>
        </p:nvSpPr>
        <p:spPr/>
        <p:txBody>
          <a:bodyPr/>
          <a:lstStyle/>
          <a:p>
            <a:fld id="{E3882081-F449-4DC4-8E8E-2CBD9A72828E}" type="datetime1">
              <a:rPr lang="tr-TR" smtClean="0"/>
              <a:t>01.12.2015</a:t>
            </a:fld>
            <a:endParaRPr lang="tr-TR"/>
          </a:p>
        </p:txBody>
      </p:sp>
      <p:sp>
        <p:nvSpPr>
          <p:cNvPr id="10" name="Üstbilgi Yer Tutucusu 9"/>
          <p:cNvSpPr>
            <a:spLocks noGrp="1"/>
          </p:cNvSpPr>
          <p:nvPr>
            <p:ph type="hdr" sz="quarter" idx="16"/>
          </p:nvPr>
        </p:nvSpPr>
        <p:spPr/>
        <p:txBody>
          <a:bodyPr/>
          <a:lstStyle/>
          <a:p>
            <a:r>
              <a:rPr lang="tr-TR" smtClean="0"/>
              <a:t>103</a:t>
            </a:r>
            <a:endParaRPr lang="tr-TR"/>
          </a:p>
        </p:txBody>
      </p:sp>
    </p:spTree>
    <p:extLst>
      <p:ext uri="{BB962C8B-B14F-4D97-AF65-F5344CB8AC3E}">
        <p14:creationId xmlns:p14="http://schemas.microsoft.com/office/powerpoint/2010/main" val="330189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Üstbilgi Yer Tutucusu 3"/>
          <p:cNvSpPr>
            <a:spLocks noGrp="1"/>
          </p:cNvSpPr>
          <p:nvPr>
            <p:ph type="hdr" sz="quarter" idx="10"/>
          </p:nvPr>
        </p:nvSpPr>
        <p:spPr/>
        <p:txBody>
          <a:bodyPr/>
          <a:lstStyle/>
          <a:p>
            <a:r>
              <a:rPr lang="tr-TR" smtClean="0"/>
              <a:t>103</a:t>
            </a:r>
            <a:endParaRPr lang="tr-TR"/>
          </a:p>
        </p:txBody>
      </p:sp>
      <p:sp>
        <p:nvSpPr>
          <p:cNvPr id="5" name="Veri Yer Tutucusu 4"/>
          <p:cNvSpPr>
            <a:spLocks noGrp="1"/>
          </p:cNvSpPr>
          <p:nvPr>
            <p:ph type="dt" idx="11"/>
          </p:nvPr>
        </p:nvSpPr>
        <p:spPr/>
        <p:txBody>
          <a:bodyPr/>
          <a:lstStyle/>
          <a:p>
            <a:fld id="{E2DC9BF0-A885-4B10-A459-0E2178430026}" type="datetime1">
              <a:rPr lang="tr-TR" smtClean="0"/>
              <a:t>01.12.2015</a:t>
            </a:fld>
            <a:endParaRPr lang="tr-TR"/>
          </a:p>
        </p:txBody>
      </p:sp>
      <p:sp>
        <p:nvSpPr>
          <p:cNvPr id="6" name="Altbilgi Yer Tutucusu 5"/>
          <p:cNvSpPr>
            <a:spLocks noGrp="1"/>
          </p:cNvSpPr>
          <p:nvPr>
            <p:ph type="ftr" sz="quarter" idx="12"/>
          </p:nvPr>
        </p:nvSpPr>
        <p:spPr/>
        <p:txBody>
          <a:bodyPr/>
          <a:lstStyle/>
          <a:p>
            <a:endParaRPr lang="tr-TR"/>
          </a:p>
        </p:txBody>
      </p:sp>
      <p:sp>
        <p:nvSpPr>
          <p:cNvPr id="7" name="Slayt Numarası Yer Tutucusu 6"/>
          <p:cNvSpPr>
            <a:spLocks noGrp="1"/>
          </p:cNvSpPr>
          <p:nvPr>
            <p:ph type="sldNum" sz="quarter" idx="13"/>
          </p:nvPr>
        </p:nvSpPr>
        <p:spPr/>
        <p:txBody>
          <a:bodyPr/>
          <a:lstStyle/>
          <a:p>
            <a:fld id="{566A2BC1-01A8-4AD5-B448-066D002FD3C8}" type="slidenum">
              <a:rPr lang="tr-TR" smtClean="0"/>
              <a:t>3</a:t>
            </a:fld>
            <a:endParaRPr lang="tr-TR"/>
          </a:p>
        </p:txBody>
      </p:sp>
    </p:spTree>
    <p:extLst>
      <p:ext uri="{BB962C8B-B14F-4D97-AF65-F5344CB8AC3E}">
        <p14:creationId xmlns:p14="http://schemas.microsoft.com/office/powerpoint/2010/main" val="1211415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kulla</a:t>
            </a:r>
            <a:endParaRPr lang="tr-TR" dirty="0"/>
          </a:p>
        </p:txBody>
      </p:sp>
      <p:sp>
        <p:nvSpPr>
          <p:cNvPr id="4" name="Üstbilgi Yer Tutucusu 3"/>
          <p:cNvSpPr>
            <a:spLocks noGrp="1"/>
          </p:cNvSpPr>
          <p:nvPr>
            <p:ph type="hdr" sz="quarter" idx="10"/>
          </p:nvPr>
        </p:nvSpPr>
        <p:spPr/>
        <p:txBody>
          <a:bodyPr/>
          <a:lstStyle/>
          <a:p>
            <a:r>
              <a:rPr lang="tr-TR" smtClean="0"/>
              <a:t>103</a:t>
            </a:r>
            <a:endParaRPr lang="tr-TR"/>
          </a:p>
        </p:txBody>
      </p:sp>
      <p:sp>
        <p:nvSpPr>
          <p:cNvPr id="5" name="Veri Yer Tutucusu 4"/>
          <p:cNvSpPr>
            <a:spLocks noGrp="1"/>
          </p:cNvSpPr>
          <p:nvPr>
            <p:ph type="dt" idx="11"/>
          </p:nvPr>
        </p:nvSpPr>
        <p:spPr/>
        <p:txBody>
          <a:bodyPr/>
          <a:lstStyle/>
          <a:p>
            <a:fld id="{4ECA3722-457A-446D-A677-5D43C7D8B580}" type="datetime1">
              <a:rPr lang="tr-TR" smtClean="0"/>
              <a:t>01.12.2015</a:t>
            </a:fld>
            <a:endParaRPr lang="tr-TR"/>
          </a:p>
        </p:txBody>
      </p:sp>
      <p:sp>
        <p:nvSpPr>
          <p:cNvPr id="6" name="Altbilgi Yer Tutucusu 5"/>
          <p:cNvSpPr>
            <a:spLocks noGrp="1"/>
          </p:cNvSpPr>
          <p:nvPr>
            <p:ph type="ftr" sz="quarter" idx="12"/>
          </p:nvPr>
        </p:nvSpPr>
        <p:spPr/>
        <p:txBody>
          <a:bodyPr/>
          <a:lstStyle/>
          <a:p>
            <a:endParaRPr lang="tr-TR"/>
          </a:p>
        </p:txBody>
      </p:sp>
      <p:sp>
        <p:nvSpPr>
          <p:cNvPr id="7" name="Slayt Numarası Yer Tutucusu 6"/>
          <p:cNvSpPr>
            <a:spLocks noGrp="1"/>
          </p:cNvSpPr>
          <p:nvPr>
            <p:ph type="sldNum" sz="quarter" idx="13"/>
          </p:nvPr>
        </p:nvSpPr>
        <p:spPr/>
        <p:txBody>
          <a:bodyPr/>
          <a:lstStyle/>
          <a:p>
            <a:fld id="{566A2BC1-01A8-4AD5-B448-066D002FD3C8}" type="slidenum">
              <a:rPr lang="tr-TR" smtClean="0"/>
              <a:t>8</a:t>
            </a:fld>
            <a:endParaRPr lang="tr-TR"/>
          </a:p>
        </p:txBody>
      </p:sp>
    </p:spTree>
    <p:extLst>
      <p:ext uri="{BB962C8B-B14F-4D97-AF65-F5344CB8AC3E}">
        <p14:creationId xmlns:p14="http://schemas.microsoft.com/office/powerpoint/2010/main" val="210153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bilgi Yer Tutucusu 3"/>
          <p:cNvSpPr>
            <a:spLocks noGrp="1"/>
          </p:cNvSpPr>
          <p:nvPr>
            <p:ph type="hdr" sz="quarter" idx="10"/>
          </p:nvPr>
        </p:nvSpPr>
        <p:spPr/>
        <p:txBody>
          <a:bodyPr/>
          <a:lstStyle/>
          <a:p>
            <a:r>
              <a:rPr lang="tr-TR" smtClean="0"/>
              <a:t>103</a:t>
            </a:r>
            <a:endParaRPr lang="tr-TR"/>
          </a:p>
        </p:txBody>
      </p:sp>
      <p:sp>
        <p:nvSpPr>
          <p:cNvPr id="5" name="Veri Yer Tutucusu 4"/>
          <p:cNvSpPr>
            <a:spLocks noGrp="1"/>
          </p:cNvSpPr>
          <p:nvPr>
            <p:ph type="dt" idx="11"/>
          </p:nvPr>
        </p:nvSpPr>
        <p:spPr/>
        <p:txBody>
          <a:bodyPr/>
          <a:lstStyle/>
          <a:p>
            <a:fld id="{42AD73D3-FE27-42B7-8209-56A7D7F7239B}" type="datetime1">
              <a:rPr lang="tr-TR" smtClean="0"/>
              <a:t>01.12.2015</a:t>
            </a:fld>
            <a:endParaRPr lang="tr-TR"/>
          </a:p>
        </p:txBody>
      </p:sp>
      <p:sp>
        <p:nvSpPr>
          <p:cNvPr id="6" name="Altbilgi Yer Tutucusu 5"/>
          <p:cNvSpPr>
            <a:spLocks noGrp="1"/>
          </p:cNvSpPr>
          <p:nvPr>
            <p:ph type="ftr" sz="quarter" idx="12"/>
          </p:nvPr>
        </p:nvSpPr>
        <p:spPr/>
        <p:txBody>
          <a:bodyPr/>
          <a:lstStyle/>
          <a:p>
            <a:endParaRPr lang="tr-TR"/>
          </a:p>
        </p:txBody>
      </p:sp>
      <p:sp>
        <p:nvSpPr>
          <p:cNvPr id="7" name="Slayt Numarası Yer Tutucusu 6"/>
          <p:cNvSpPr>
            <a:spLocks noGrp="1"/>
          </p:cNvSpPr>
          <p:nvPr>
            <p:ph type="sldNum" sz="quarter" idx="13"/>
          </p:nvPr>
        </p:nvSpPr>
        <p:spPr/>
        <p:txBody>
          <a:bodyPr/>
          <a:lstStyle/>
          <a:p>
            <a:fld id="{566A2BC1-01A8-4AD5-B448-066D002FD3C8}" type="slidenum">
              <a:rPr lang="tr-TR" smtClean="0"/>
              <a:t>37</a:t>
            </a:fld>
            <a:endParaRPr lang="tr-TR"/>
          </a:p>
        </p:txBody>
      </p:sp>
    </p:spTree>
    <p:extLst>
      <p:ext uri="{BB962C8B-B14F-4D97-AF65-F5344CB8AC3E}">
        <p14:creationId xmlns:p14="http://schemas.microsoft.com/office/powerpoint/2010/main" val="3044471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6868"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FangSong" pitchFamily="49" charset="-122"/>
                <a:cs typeface="Arial" charset="0"/>
              </a:defRPr>
            </a:lvl1pPr>
            <a:lvl2pPr marL="742950" indent="-285750" eaLnBrk="0" hangingPunct="0">
              <a:defRPr>
                <a:solidFill>
                  <a:schemeClr val="tx1"/>
                </a:solidFill>
                <a:latin typeface="FangSong" pitchFamily="49" charset="-122"/>
                <a:cs typeface="Arial" charset="0"/>
              </a:defRPr>
            </a:lvl2pPr>
            <a:lvl3pPr marL="1143000" indent="-228600" eaLnBrk="0" hangingPunct="0">
              <a:defRPr>
                <a:solidFill>
                  <a:schemeClr val="tx1"/>
                </a:solidFill>
                <a:latin typeface="FangSong" pitchFamily="49" charset="-122"/>
                <a:cs typeface="Arial" charset="0"/>
              </a:defRPr>
            </a:lvl3pPr>
            <a:lvl4pPr marL="1600200" indent="-228600" eaLnBrk="0" hangingPunct="0">
              <a:defRPr>
                <a:solidFill>
                  <a:schemeClr val="tx1"/>
                </a:solidFill>
                <a:latin typeface="FangSong" pitchFamily="49" charset="-122"/>
                <a:cs typeface="Arial" charset="0"/>
              </a:defRPr>
            </a:lvl4pPr>
            <a:lvl5pPr marL="2057400" indent="-228600" eaLnBrk="0" hangingPunct="0">
              <a:defRPr>
                <a:solidFill>
                  <a:schemeClr val="tx1"/>
                </a:solidFill>
                <a:latin typeface="FangSong" pitchFamily="49" charset="-122"/>
                <a:cs typeface="Arial" charset="0"/>
              </a:defRPr>
            </a:lvl5pPr>
            <a:lvl6pPr marL="2514600" indent="-228600" eaLnBrk="0" fontAlgn="base" hangingPunct="0">
              <a:spcBef>
                <a:spcPct val="0"/>
              </a:spcBef>
              <a:spcAft>
                <a:spcPct val="0"/>
              </a:spcAft>
              <a:defRPr>
                <a:solidFill>
                  <a:schemeClr val="tx1"/>
                </a:solidFill>
                <a:latin typeface="FangSong" pitchFamily="49" charset="-122"/>
                <a:cs typeface="Arial" charset="0"/>
              </a:defRPr>
            </a:lvl6pPr>
            <a:lvl7pPr marL="2971800" indent="-228600" eaLnBrk="0" fontAlgn="base" hangingPunct="0">
              <a:spcBef>
                <a:spcPct val="0"/>
              </a:spcBef>
              <a:spcAft>
                <a:spcPct val="0"/>
              </a:spcAft>
              <a:defRPr>
                <a:solidFill>
                  <a:schemeClr val="tx1"/>
                </a:solidFill>
                <a:latin typeface="FangSong" pitchFamily="49" charset="-122"/>
                <a:cs typeface="Arial" charset="0"/>
              </a:defRPr>
            </a:lvl7pPr>
            <a:lvl8pPr marL="3429000" indent="-228600" eaLnBrk="0" fontAlgn="base" hangingPunct="0">
              <a:spcBef>
                <a:spcPct val="0"/>
              </a:spcBef>
              <a:spcAft>
                <a:spcPct val="0"/>
              </a:spcAft>
              <a:defRPr>
                <a:solidFill>
                  <a:schemeClr val="tx1"/>
                </a:solidFill>
                <a:latin typeface="FangSong" pitchFamily="49" charset="-122"/>
                <a:cs typeface="Arial" charset="0"/>
              </a:defRPr>
            </a:lvl8pPr>
            <a:lvl9pPr marL="3886200" indent="-228600" eaLnBrk="0" fontAlgn="base" hangingPunct="0">
              <a:spcBef>
                <a:spcPct val="0"/>
              </a:spcBef>
              <a:spcAft>
                <a:spcPct val="0"/>
              </a:spcAft>
              <a:defRPr>
                <a:solidFill>
                  <a:schemeClr val="tx1"/>
                </a:solidFill>
                <a:latin typeface="FangSong" pitchFamily="49" charset="-122"/>
                <a:cs typeface="Arial" charset="0"/>
              </a:defRPr>
            </a:lvl9pPr>
          </a:lstStyle>
          <a:p>
            <a:pPr eaLnBrk="1" hangingPunct="1"/>
            <a:fld id="{7CE2469E-0D7B-4650-AD8C-0FFC9EA8CD14}" type="slidenum">
              <a:rPr lang="tr-TR" smtClean="0">
                <a:latin typeface="Arial" charset="0"/>
              </a:rPr>
              <a:pPr eaLnBrk="1" hangingPunct="1"/>
              <a:t>88</a:t>
            </a:fld>
            <a:endParaRPr lang="tr-TR" smtClean="0">
              <a:latin typeface="Arial" charset="0"/>
            </a:endParaRPr>
          </a:p>
        </p:txBody>
      </p:sp>
    </p:spTree>
    <p:extLst>
      <p:ext uri="{BB962C8B-B14F-4D97-AF65-F5344CB8AC3E}">
        <p14:creationId xmlns:p14="http://schemas.microsoft.com/office/powerpoint/2010/main" val="3530105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Dikdörtgen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Dikdörtgen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Dikdörtgen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Dikdörtgen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Dikdörtgen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Yuvarlatılmış Dikdörtgen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Yuvarlatılmış Dikdörtgen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Dikdörtgen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6705600" y="4206240"/>
            <a:ext cx="960120" cy="457200"/>
          </a:xfrm>
        </p:spPr>
        <p:txBody>
          <a:bodyPr/>
          <a:lstStyle/>
          <a:p>
            <a:fld id="{58345A4A-32EB-4E36-9A8F-C77FE9634B21}" type="datetime1">
              <a:rPr lang="tr-TR" smtClean="0"/>
              <a:t>01.12.2015</a:t>
            </a:fld>
            <a:endParaRPr lang="tr-TR"/>
          </a:p>
        </p:txBody>
      </p:sp>
      <p:sp>
        <p:nvSpPr>
          <p:cNvPr id="17" name="Altbilgi Yer Tutucusu 16"/>
          <p:cNvSpPr>
            <a:spLocks noGrp="1"/>
          </p:cNvSpPr>
          <p:nvPr>
            <p:ph type="ftr" sz="quarter" idx="11"/>
          </p:nvPr>
        </p:nvSpPr>
        <p:spPr>
          <a:xfrm>
            <a:off x="5410200" y="4205288"/>
            <a:ext cx="1295400" cy="457200"/>
          </a:xfrm>
        </p:spPr>
        <p:txBody>
          <a:bodyPr/>
          <a:lstStyle/>
          <a:p>
            <a:r>
              <a:rPr lang="tr-TR" smtClean="0"/>
              <a:t>103</a:t>
            </a:r>
            <a:endParaRPr lang="tr-TR"/>
          </a:p>
        </p:txBody>
      </p:sp>
      <p:sp>
        <p:nvSpPr>
          <p:cNvPr id="29" name="Slayt Numarası Yer Tutucus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9BEF777-E273-4454-AC39-DDA30137CD0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66E7A6CD-A98D-4BC9-9287-D8CE9687C8DB}" type="datetime1">
              <a:rPr lang="tr-TR" smtClean="0"/>
              <a:t>01.12.2015</a:t>
            </a:fld>
            <a:endParaRPr lang="tr-TR"/>
          </a:p>
        </p:txBody>
      </p:sp>
      <p:sp>
        <p:nvSpPr>
          <p:cNvPr id="5" name="Altbilgi Yer Tutucusu 4"/>
          <p:cNvSpPr>
            <a:spLocks noGrp="1"/>
          </p:cNvSpPr>
          <p:nvPr>
            <p:ph type="ftr" sz="quarter" idx="11"/>
          </p:nvPr>
        </p:nvSpPr>
        <p:spPr/>
        <p:txBody>
          <a:bodyPr/>
          <a:lstStyle/>
          <a:p>
            <a:r>
              <a:rPr lang="tr-TR" smtClean="0"/>
              <a:t>103</a:t>
            </a:r>
            <a:endParaRPr lang="tr-TR"/>
          </a:p>
        </p:txBody>
      </p:sp>
      <p:sp>
        <p:nvSpPr>
          <p:cNvPr id="6" name="Slayt Numarası Yer Tutucusu 5"/>
          <p:cNvSpPr>
            <a:spLocks noGrp="1"/>
          </p:cNvSpPr>
          <p:nvPr>
            <p:ph type="sldNum" sz="quarter" idx="12"/>
          </p:nvPr>
        </p:nvSpPr>
        <p:spPr/>
        <p:txBody>
          <a:bodyPr/>
          <a:lstStyle/>
          <a:p>
            <a:fld id="{89BEF777-E273-4454-AC39-DDA30137CD0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079F745-9415-4090-BB6C-E8B683981AA4}" type="datetime1">
              <a:rPr lang="tr-TR" smtClean="0"/>
              <a:t>01.12.2015</a:t>
            </a:fld>
            <a:endParaRPr lang="tr-TR"/>
          </a:p>
        </p:txBody>
      </p:sp>
      <p:sp>
        <p:nvSpPr>
          <p:cNvPr id="5" name="Altbilgi Yer Tutucusu 4"/>
          <p:cNvSpPr>
            <a:spLocks noGrp="1"/>
          </p:cNvSpPr>
          <p:nvPr>
            <p:ph type="ftr" sz="quarter" idx="11"/>
          </p:nvPr>
        </p:nvSpPr>
        <p:spPr/>
        <p:txBody>
          <a:bodyPr/>
          <a:lstStyle/>
          <a:p>
            <a:r>
              <a:rPr lang="tr-TR" smtClean="0"/>
              <a:t>103</a:t>
            </a:r>
            <a:endParaRPr lang="tr-TR"/>
          </a:p>
        </p:txBody>
      </p:sp>
      <p:sp>
        <p:nvSpPr>
          <p:cNvPr id="6" name="Slayt Numarası Yer Tutucusu 5"/>
          <p:cNvSpPr>
            <a:spLocks noGrp="1"/>
          </p:cNvSpPr>
          <p:nvPr>
            <p:ph type="sldNum" sz="quarter" idx="12"/>
          </p:nvPr>
        </p:nvSpPr>
        <p:spPr/>
        <p:txBody>
          <a:bodyPr/>
          <a:lstStyle/>
          <a:p>
            <a:fld id="{89BEF777-E273-4454-AC39-DDA30137CD0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E248A213-9F58-44C8-A29E-B2465F8CB4DB}" type="datetime1">
              <a:rPr lang="tr-TR" smtClean="0"/>
              <a:t>01.12.2015</a:t>
            </a:fld>
            <a:endParaRPr lang="tr-TR"/>
          </a:p>
        </p:txBody>
      </p:sp>
      <p:sp>
        <p:nvSpPr>
          <p:cNvPr id="5" name="Altbilgi Yer Tutucusu 4"/>
          <p:cNvSpPr>
            <a:spLocks noGrp="1"/>
          </p:cNvSpPr>
          <p:nvPr>
            <p:ph type="ftr" sz="quarter" idx="11"/>
          </p:nvPr>
        </p:nvSpPr>
        <p:spPr/>
        <p:txBody>
          <a:bodyPr/>
          <a:lstStyle/>
          <a:p>
            <a:r>
              <a:rPr lang="tr-TR" smtClean="0"/>
              <a:t>103</a:t>
            </a:r>
            <a:endParaRPr lang="tr-TR"/>
          </a:p>
        </p:txBody>
      </p:sp>
      <p:sp>
        <p:nvSpPr>
          <p:cNvPr id="6" name="Slayt Numarası Yer Tutucusu 5"/>
          <p:cNvSpPr>
            <a:spLocks noGrp="1"/>
          </p:cNvSpPr>
          <p:nvPr>
            <p:ph type="sldNum" sz="quarter" idx="12"/>
          </p:nvPr>
        </p:nvSpPr>
        <p:spPr/>
        <p:txBody>
          <a:bodyPr/>
          <a:lstStyle/>
          <a:p>
            <a:fld id="{89BEF777-E273-4454-AC39-DDA30137CD0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DC0A331C-B947-4437-AEAF-A29AECB2DEA6}" type="datetime1">
              <a:rPr lang="tr-TR" smtClean="0"/>
              <a:t>01.12.2015</a:t>
            </a:fld>
            <a:endParaRPr lang="tr-TR"/>
          </a:p>
        </p:txBody>
      </p:sp>
      <p:sp>
        <p:nvSpPr>
          <p:cNvPr id="5" name="Altbilgi Yer Tutucusu 4"/>
          <p:cNvSpPr>
            <a:spLocks noGrp="1"/>
          </p:cNvSpPr>
          <p:nvPr>
            <p:ph type="ftr" sz="quarter" idx="11"/>
          </p:nvPr>
        </p:nvSpPr>
        <p:spPr/>
        <p:txBody>
          <a:bodyPr/>
          <a:lstStyle/>
          <a:p>
            <a:r>
              <a:rPr lang="tr-TR" smtClean="0"/>
              <a:t>103</a:t>
            </a:r>
            <a:endParaRPr lang="tr-TR"/>
          </a:p>
        </p:txBody>
      </p:sp>
      <p:sp>
        <p:nvSpPr>
          <p:cNvPr id="6" name="Slayt Numarası Yer Tutucusu 5"/>
          <p:cNvSpPr>
            <a:spLocks noGrp="1"/>
          </p:cNvSpPr>
          <p:nvPr>
            <p:ph type="sldNum" sz="quarter" idx="12"/>
          </p:nvPr>
        </p:nvSpPr>
        <p:spPr/>
        <p:txBody>
          <a:bodyPr/>
          <a:lstStyle/>
          <a:p>
            <a:fld id="{89BEF777-E273-4454-AC39-DDA30137CD0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F28CA4C8-5A70-46AD-AD6C-48BFA81EEB5B}" type="datetime1">
              <a:rPr lang="tr-TR" smtClean="0"/>
              <a:t>01.12.2015</a:t>
            </a:fld>
            <a:endParaRPr lang="tr-TR"/>
          </a:p>
        </p:txBody>
      </p:sp>
      <p:sp>
        <p:nvSpPr>
          <p:cNvPr id="6" name="Altbilgi Yer Tutucusu 5"/>
          <p:cNvSpPr>
            <a:spLocks noGrp="1"/>
          </p:cNvSpPr>
          <p:nvPr>
            <p:ph type="ftr" sz="quarter" idx="11"/>
          </p:nvPr>
        </p:nvSpPr>
        <p:spPr/>
        <p:txBody>
          <a:bodyPr/>
          <a:lstStyle/>
          <a:p>
            <a:r>
              <a:rPr lang="tr-TR" smtClean="0"/>
              <a:t>103</a:t>
            </a:r>
            <a:endParaRPr lang="tr-TR"/>
          </a:p>
        </p:txBody>
      </p:sp>
      <p:sp>
        <p:nvSpPr>
          <p:cNvPr id="7" name="Slayt Numarası Yer Tutucusu 6"/>
          <p:cNvSpPr>
            <a:spLocks noGrp="1"/>
          </p:cNvSpPr>
          <p:nvPr>
            <p:ph type="sldNum" sz="quarter" idx="12"/>
          </p:nvPr>
        </p:nvSpPr>
        <p:spPr/>
        <p:txBody>
          <a:bodyPr/>
          <a:lstStyle/>
          <a:p>
            <a:fld id="{89BEF777-E273-4454-AC39-DDA30137CD0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Veri Yer Tutucusu 25"/>
          <p:cNvSpPr>
            <a:spLocks noGrp="1"/>
          </p:cNvSpPr>
          <p:nvPr>
            <p:ph type="dt" sz="half" idx="10"/>
          </p:nvPr>
        </p:nvSpPr>
        <p:spPr/>
        <p:txBody>
          <a:bodyPr rtlCol="0"/>
          <a:lstStyle/>
          <a:p>
            <a:fld id="{CB27E560-FB9D-4242-9C60-CB54C5ADFEB2}" type="datetime1">
              <a:rPr lang="tr-TR" smtClean="0"/>
              <a:t>01.12.2015</a:t>
            </a:fld>
            <a:endParaRPr lang="tr-TR"/>
          </a:p>
        </p:txBody>
      </p:sp>
      <p:sp>
        <p:nvSpPr>
          <p:cNvPr id="27" name="Slayt Numarası Yer Tutucusu 26"/>
          <p:cNvSpPr>
            <a:spLocks noGrp="1"/>
          </p:cNvSpPr>
          <p:nvPr>
            <p:ph type="sldNum" sz="quarter" idx="11"/>
          </p:nvPr>
        </p:nvSpPr>
        <p:spPr/>
        <p:txBody>
          <a:bodyPr rtlCol="0"/>
          <a:lstStyle/>
          <a:p>
            <a:fld id="{89BEF777-E273-4454-AC39-DDA30137CD02}" type="slidenum">
              <a:rPr lang="tr-TR" smtClean="0"/>
              <a:t>‹#›</a:t>
            </a:fld>
            <a:endParaRPr lang="tr-TR"/>
          </a:p>
        </p:txBody>
      </p:sp>
      <p:sp>
        <p:nvSpPr>
          <p:cNvPr id="28" name="Altbilgi Yer Tutucusu 27"/>
          <p:cNvSpPr>
            <a:spLocks noGrp="1"/>
          </p:cNvSpPr>
          <p:nvPr>
            <p:ph type="ftr" sz="quarter" idx="12"/>
          </p:nvPr>
        </p:nvSpPr>
        <p:spPr/>
        <p:txBody>
          <a:bodyPr rtlCol="0"/>
          <a:lstStyle/>
          <a:p>
            <a:r>
              <a:rPr lang="tr-TR" smtClean="0"/>
              <a:t>103</a:t>
            </a: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a:xfrm>
            <a:off x="6583680" y="612648"/>
            <a:ext cx="957264" cy="457200"/>
          </a:xfrm>
        </p:spPr>
        <p:txBody>
          <a:bodyPr/>
          <a:lstStyle/>
          <a:p>
            <a:fld id="{2C48087B-CF20-4A12-BFF9-023D6C3D9952}" type="datetime1">
              <a:rPr lang="tr-TR" smtClean="0"/>
              <a:t>01.12.2015</a:t>
            </a:fld>
            <a:endParaRPr lang="tr-TR"/>
          </a:p>
        </p:txBody>
      </p:sp>
      <p:sp>
        <p:nvSpPr>
          <p:cNvPr id="4" name="Altbilgi Yer Tutucusu 3"/>
          <p:cNvSpPr>
            <a:spLocks noGrp="1"/>
          </p:cNvSpPr>
          <p:nvPr>
            <p:ph type="ftr" sz="quarter" idx="11"/>
          </p:nvPr>
        </p:nvSpPr>
        <p:spPr>
          <a:xfrm>
            <a:off x="5257800" y="612648"/>
            <a:ext cx="1325880" cy="457200"/>
          </a:xfrm>
        </p:spPr>
        <p:txBody>
          <a:bodyPr/>
          <a:lstStyle/>
          <a:p>
            <a:r>
              <a:rPr lang="tr-TR" smtClean="0"/>
              <a:t>103</a:t>
            </a:r>
            <a:endParaRPr lang="tr-TR"/>
          </a:p>
        </p:txBody>
      </p:sp>
      <p:sp>
        <p:nvSpPr>
          <p:cNvPr id="5" name="Slayt Numarası Yer Tutucusu 4"/>
          <p:cNvSpPr>
            <a:spLocks noGrp="1"/>
          </p:cNvSpPr>
          <p:nvPr>
            <p:ph type="sldNum" sz="quarter" idx="12"/>
          </p:nvPr>
        </p:nvSpPr>
        <p:spPr>
          <a:xfrm>
            <a:off x="8174736" y="2272"/>
            <a:ext cx="762000" cy="365760"/>
          </a:xfrm>
        </p:spPr>
        <p:txBody>
          <a:bodyPr/>
          <a:lstStyle/>
          <a:p>
            <a:fld id="{89BEF777-E273-4454-AC39-DDA30137CD0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0B922CE-B889-4972-9E98-DF55DE913EAE}" type="datetime1">
              <a:rPr lang="tr-TR" smtClean="0"/>
              <a:t>01.12.2015</a:t>
            </a:fld>
            <a:endParaRPr lang="tr-TR"/>
          </a:p>
        </p:txBody>
      </p:sp>
      <p:sp>
        <p:nvSpPr>
          <p:cNvPr id="3" name="Altbilgi Yer Tutucusu 2"/>
          <p:cNvSpPr>
            <a:spLocks noGrp="1"/>
          </p:cNvSpPr>
          <p:nvPr>
            <p:ph type="ftr" sz="quarter" idx="11"/>
          </p:nvPr>
        </p:nvSpPr>
        <p:spPr/>
        <p:txBody>
          <a:bodyPr/>
          <a:lstStyle/>
          <a:p>
            <a:r>
              <a:rPr lang="tr-TR" smtClean="0"/>
              <a:t>103</a:t>
            </a:r>
            <a:endParaRPr lang="tr-TR"/>
          </a:p>
        </p:txBody>
      </p:sp>
      <p:sp>
        <p:nvSpPr>
          <p:cNvPr id="4" name="Slayt Numarası Yer Tutucusu 3"/>
          <p:cNvSpPr>
            <a:spLocks noGrp="1"/>
          </p:cNvSpPr>
          <p:nvPr>
            <p:ph type="sldNum" sz="quarter" idx="12"/>
          </p:nvPr>
        </p:nvSpPr>
        <p:spPr/>
        <p:txBody>
          <a:bodyPr/>
          <a:lstStyle/>
          <a:p>
            <a:fld id="{89BEF777-E273-4454-AC39-DDA30137CD0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9FE34887-7F18-4FC6-A0CD-BD9B9B7F4466}" type="datetime1">
              <a:rPr lang="tr-TR" smtClean="0"/>
              <a:t>01.12.2015</a:t>
            </a:fld>
            <a:endParaRPr lang="tr-TR"/>
          </a:p>
        </p:txBody>
      </p:sp>
      <p:sp>
        <p:nvSpPr>
          <p:cNvPr id="6" name="Altbilgi Yer Tutucusu 5"/>
          <p:cNvSpPr>
            <a:spLocks noGrp="1"/>
          </p:cNvSpPr>
          <p:nvPr>
            <p:ph type="ftr" sz="quarter" idx="11"/>
          </p:nvPr>
        </p:nvSpPr>
        <p:spPr/>
        <p:txBody>
          <a:bodyPr/>
          <a:lstStyle/>
          <a:p>
            <a:r>
              <a:rPr lang="tr-TR" smtClean="0"/>
              <a:t>103</a:t>
            </a:r>
            <a:endParaRPr lang="tr-TR"/>
          </a:p>
        </p:txBody>
      </p:sp>
      <p:sp>
        <p:nvSpPr>
          <p:cNvPr id="7" name="Slayt Numarası Yer Tutucusu 6"/>
          <p:cNvSpPr>
            <a:spLocks noGrp="1"/>
          </p:cNvSpPr>
          <p:nvPr>
            <p:ph type="sldNum" sz="quarter" idx="12"/>
          </p:nvPr>
        </p:nvSpPr>
        <p:spPr/>
        <p:txBody>
          <a:bodyPr/>
          <a:lstStyle/>
          <a:p>
            <a:fld id="{89BEF777-E273-4454-AC39-DDA30137CD0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p:txBody>
          <a:bodyPr/>
          <a:lstStyle/>
          <a:p>
            <a:fld id="{76AA3ADC-D45A-4654-9548-F657810D8D54}" type="datetime1">
              <a:rPr lang="tr-TR" smtClean="0"/>
              <a:t>01.12.2015</a:t>
            </a:fld>
            <a:endParaRPr lang="tr-TR"/>
          </a:p>
        </p:txBody>
      </p:sp>
      <p:sp>
        <p:nvSpPr>
          <p:cNvPr id="6" name="Altbilgi Yer Tutucusu 5"/>
          <p:cNvSpPr>
            <a:spLocks noGrp="1"/>
          </p:cNvSpPr>
          <p:nvPr>
            <p:ph type="ftr" sz="quarter" idx="11"/>
          </p:nvPr>
        </p:nvSpPr>
        <p:spPr/>
        <p:txBody>
          <a:bodyPr/>
          <a:lstStyle/>
          <a:p>
            <a:r>
              <a:rPr lang="tr-TR" smtClean="0"/>
              <a:t>103</a:t>
            </a:r>
            <a:endParaRPr lang="tr-TR"/>
          </a:p>
        </p:txBody>
      </p:sp>
      <p:sp>
        <p:nvSpPr>
          <p:cNvPr id="7" name="Slayt Numarası Yer Tutucusu 6"/>
          <p:cNvSpPr>
            <a:spLocks noGrp="1"/>
          </p:cNvSpPr>
          <p:nvPr>
            <p:ph type="sldNum" sz="quarter" idx="12"/>
          </p:nvPr>
        </p:nvSpPr>
        <p:spPr/>
        <p:txBody>
          <a:bodyPr/>
          <a:lstStyle/>
          <a:p>
            <a:fld id="{89BEF777-E273-4454-AC39-DDA30137CD0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Dikdörtgen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Dikdörtgen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Dikdörtgen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Dikdörtgen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Yuvarlatılmış Dikdörtgen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Yuvarlatılmış Dikdörtgen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Dikdörtgen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Dikdörtgen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Dikdörtgen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Dikdörtgen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Dikdörtgen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Dikdörtgen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Başlık Yer Tutucusu 21"/>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49150BC-F0F3-48CA-A7B2-0131C6855DC7}" type="datetime1">
              <a:rPr lang="tr-TR" smtClean="0"/>
              <a:t>01.12.2015</a:t>
            </a:fld>
            <a:endParaRPr lang="tr-TR"/>
          </a:p>
        </p:txBody>
      </p:sp>
      <p:sp>
        <p:nvSpPr>
          <p:cNvPr id="3" name="Altbilgi Yer Tutucusu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tr-TR" smtClean="0"/>
              <a:t>103</a:t>
            </a:r>
            <a:endParaRPr lang="tr-TR"/>
          </a:p>
        </p:txBody>
      </p:sp>
      <p:sp>
        <p:nvSpPr>
          <p:cNvPr id="23" name="Slayt Numarası Yer Tutucus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9BEF777-E273-4454-AC39-DDA30137CD0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hyperlink" Target="vakalar-1/vaka.1.tek.neden..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vakalar-1/vaka.2.olum.birden.fazla.neden..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vakalar-1/vaka.3.5.neden.eklenmesi.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vakalar-1/vaka.4.onemli.patolojik.bulgu.eklenmesi.xls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vakalar-1/vaka.5.nedene.baglantisiz.durumlar.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vakalar-1/vaka.6.sigara.xls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vakalar-1/vaka.7.karma&#351;&#305;k.vakalar.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vakalar-1/vaka.8.belirtilen.etken.ajan.xls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vakalar-1/vaka.9.A&#304;D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vakalar-1/vaka.10.sepsi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vakalar-1/vaka.11.neoplaziler..xls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vakalar-1/vaka.12.metastazlar.xls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vakalar-1/vaka.13.kanser.primer.odak.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vakalar-1/vaka.14.kanser.bilinmeyen.odak.xls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vakalar-1/vaka.15.yeri.bilinmeyen.kanser.lokasyon.xls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vakalar-1/vaka.16.miyokard.infarktusu.xls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vakalar-1/vaka.17.miyokard.infarktusu.fazla.bilgi.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vakalar-1/vaka.18.ateroskleroz.xls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vakalar-2/vaka.19.altta.yatan.neden.olarak.HT.xls"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vakalar-2/vaka.20.ge+&#287;mi+&#351;.romatizmal.ate+&#351;.xls"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vakalar-2/vaka.21.pn+&#194;nomi.nas&#166;-l.rapor.edilir.xl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vakalar-2/vaka.22.solunum.yolu.hast.i+&#287;in.risk.fakt+&#194;rleri.xls"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vakalar-2/vaka.23.ani.ve.bilinmeyen.do&#166;&#351;al.+&#194;l+-m.xls"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vakalar-2/vaka.24.otopsi.sonucunda.hala.belirsiz.+&#194;l+-m.nedeni.xls"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vakalar-2/vaka.25.belirli.bir.durumun.rapor.edilmesi.xls"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vakalar-2/vaka.26.ya+&#351;l&#166;-larda.+&#194;ne.+&#287;&#166;-kan.+&#194;l+-m.nedenleri.xls"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vakalar-2/vaka.27.ya+&#351;l&#166;-larda.serebrovask+-ler.olaylar&#166;-n.komplikasyonlar&#166;-.xl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vakalar-2/vaka.28.ya+&#351;l&#166;-larda.kronik.kalp.hastal&#166;-klar&#166;-.xls"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vakalar-2/vaka.29.eklampsi.xls"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vakalar-2/vaka.30.d&#252;&#351;&#252;k.komplikasyonlar&#305;.xls"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vakalar-2/vaka.31.hamilelik.s&#305;ras&#305;nda.ortaya.&#231;&#305;kan.meme.kanseri.xls"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vakalar-2/vaka.32.silikozis.xls"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vakalar-2/vaka.33.mezotelyoma.xls"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vakalar-2/vaka.34.kronik.alkol.t&#252;ketiminin.genel.komplikasyonlar&#305;.xls"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vakalar-2/vaka.35.a&#351;&#305;r&#305;.doz.xls"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vakalar-2/vaka.36.cerrahi.m&#252;dahale.gerektiren.durumlar&#305;n.rapor.edilmesi.xls"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vakalar-3/vaka.37.anaflaksi.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vakalar-3/vaka.38.transf&#252;zyon.xls"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vakalar-3/vaka.39.SIDS.xls"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vakalar-3/vaka.40.otopsi&#246;ncesi.xls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vakalar-3/vaka.41.evkazas&#305;.xls"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vakalar-3/vaka.42.i&#351;%20yerindeyaralanma.xls"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vakalar-3/vaka.43.trafikkazas&#305;.xls"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vakalar-3/vaka.44.alkol.trafikkazas&#305;.xls"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vakalar-3/vaka.45.yayakaza.xls"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vakalar-3/vaka.46.silahla.intihar.xl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vakalar-3/vaka.47.depresyonintihar.xls"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vakalar-3/vaka.48.cinayet.xls"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vakalar-3/vaka.49.ya&#351;l&#305;l&#305;kdemans.xls"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vakalar-3/vaka.50.ya&#351;l&#305;l&#305;kd&#252;&#351;me.xls"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vakalar-3/vaka.51.alkolzehir.xls"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vakalar-3/vaka.52.ila&#231;zehir.xls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vakalar-3/vaka.53.zehirintihar.xls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vakalar-3/vaka.54.ara&#351;t&#305;rmaa&#351;amas&#305;nda.xls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1052736"/>
            <a:ext cx="8458200" cy="1470025"/>
          </a:xfrm>
          <a:extLst/>
        </p:spPr>
        <p:txBody>
          <a:bodyPr>
            <a:normAutofit/>
          </a:bodyPr>
          <a:lstStyle/>
          <a:p>
            <a:pPr algn="ctr" eaLnBrk="1" fontAlgn="auto" hangingPunct="1">
              <a:spcAft>
                <a:spcPts val="0"/>
              </a:spcAft>
              <a:defRPr/>
            </a:pPr>
            <a:r>
              <a:rPr lang="tr-TR" dirty="0" smtClean="0"/>
              <a:t>ÖLÜM NEDENİNİN DOLDURULMASI </a:t>
            </a:r>
            <a:endParaRPr lang="tr-TR" dirty="0"/>
          </a:p>
        </p:txBody>
      </p:sp>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1760" y="4365104"/>
            <a:ext cx="4000500" cy="2225427"/>
          </a:xfrm>
          <a:prstGeom prst="rect">
            <a:avLst/>
          </a:prstGeom>
        </p:spPr>
      </p:pic>
    </p:spTree>
    <p:extLst>
      <p:ext uri="{BB962C8B-B14F-4D97-AF65-F5344CB8AC3E}">
        <p14:creationId xmlns:p14="http://schemas.microsoft.com/office/powerpoint/2010/main" val="429033002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764704"/>
            <a:ext cx="7869560" cy="557808"/>
          </a:xfrm>
        </p:spPr>
        <p:txBody>
          <a:bodyPr>
            <a:normAutofit fontScale="90000"/>
          </a:bodyPr>
          <a:lstStyle/>
          <a:p>
            <a:r>
              <a:rPr lang="tr-TR" dirty="0" smtClean="0">
                <a:solidFill>
                  <a:srgbClr val="C00000"/>
                </a:solidFill>
              </a:rPr>
              <a:t/>
            </a:r>
            <a:br>
              <a:rPr lang="tr-TR" dirty="0" smtClean="0">
                <a:solidFill>
                  <a:srgbClr val="C00000"/>
                </a:solidFill>
              </a:rPr>
            </a:br>
            <a:r>
              <a:rPr lang="tr-TR" dirty="0">
                <a:solidFill>
                  <a:srgbClr val="C00000"/>
                </a:solidFill>
              </a:rPr>
              <a:t>Sür</a:t>
            </a:r>
            <a:r>
              <a:rPr lang="tr-TR" dirty="0" smtClean="0">
                <a:solidFill>
                  <a:srgbClr val="C00000"/>
                </a:solidFill>
              </a:rPr>
              <a:t>e</a:t>
            </a:r>
            <a:r>
              <a:rPr lang="tr-TR" dirty="0">
                <a:solidFill>
                  <a:srgbClr val="C00000"/>
                </a:solidFill>
              </a:rPr>
              <a:t/>
            </a:r>
            <a:br>
              <a:rPr lang="tr-TR" dirty="0">
                <a:solidFill>
                  <a:srgbClr val="C00000"/>
                </a:solidFill>
              </a:rPr>
            </a:br>
            <a:endParaRPr lang="tr-TR" dirty="0">
              <a:solidFill>
                <a:srgbClr val="C00000"/>
              </a:solidFill>
            </a:endParaRPr>
          </a:p>
        </p:txBody>
      </p:sp>
      <p:sp>
        <p:nvSpPr>
          <p:cNvPr id="3" name="İçerik Yer Tutucusu 2"/>
          <p:cNvSpPr>
            <a:spLocks noGrp="1"/>
          </p:cNvSpPr>
          <p:nvPr>
            <p:ph idx="1"/>
          </p:nvPr>
        </p:nvSpPr>
        <p:spPr>
          <a:xfrm>
            <a:off x="457200" y="1412776"/>
            <a:ext cx="8229600" cy="5161760"/>
          </a:xfrm>
        </p:spPr>
        <p:txBody>
          <a:bodyPr>
            <a:normAutofit fontScale="62500" lnSpcReduction="20000"/>
          </a:bodyPr>
          <a:lstStyle/>
          <a:p>
            <a:pPr algn="just">
              <a:spcBef>
                <a:spcPts val="0"/>
              </a:spcBef>
            </a:pPr>
            <a:r>
              <a:rPr lang="tr-TR" sz="2900" dirty="0">
                <a:solidFill>
                  <a:schemeClr val="accent4">
                    <a:lumMod val="75000"/>
                  </a:schemeClr>
                </a:solidFill>
                <a:latin typeface="Trebuchet MS" pitchFamily="34" charset="0"/>
              </a:rPr>
              <a:t>Her bir durumun başlangıç tarihleri arasındaki süreyi (durumun teşhisini değil) ve ölüm tarihi </a:t>
            </a:r>
          </a:p>
          <a:p>
            <a:pPr marL="109728" indent="0" algn="just">
              <a:spcBef>
                <a:spcPts val="0"/>
              </a:spcBef>
              <a:buNone/>
            </a:pPr>
            <a:r>
              <a:rPr lang="tr-TR" sz="2900" dirty="0">
                <a:solidFill>
                  <a:schemeClr val="accent4">
                    <a:lumMod val="75000"/>
                  </a:schemeClr>
                </a:solidFill>
                <a:latin typeface="Trebuchet MS" pitchFamily="34" charset="0"/>
              </a:rPr>
              <a:t>  </a:t>
            </a:r>
          </a:p>
          <a:p>
            <a:pPr algn="just">
              <a:spcBef>
                <a:spcPts val="0"/>
              </a:spcBef>
            </a:pPr>
            <a:r>
              <a:rPr lang="tr-TR" sz="2900" dirty="0">
                <a:solidFill>
                  <a:schemeClr val="accent4">
                    <a:lumMod val="75000"/>
                  </a:schemeClr>
                </a:solidFill>
                <a:latin typeface="Trebuchet MS" pitchFamily="34" charset="0"/>
              </a:rPr>
              <a:t>Başlangıç zamanı ya da tarihi bilinmeyen durumlarda en iyi tahmin yapılmalı </a:t>
            </a:r>
          </a:p>
          <a:p>
            <a:pPr algn="just">
              <a:spcBef>
                <a:spcPts val="0"/>
              </a:spcBef>
            </a:pPr>
            <a:endParaRPr lang="tr-TR" sz="2900" dirty="0">
              <a:solidFill>
                <a:schemeClr val="accent4">
                  <a:lumMod val="75000"/>
                </a:schemeClr>
              </a:solidFill>
              <a:latin typeface="Trebuchet MS" pitchFamily="34" charset="0"/>
            </a:endParaRPr>
          </a:p>
          <a:p>
            <a:pPr algn="just">
              <a:spcBef>
                <a:spcPts val="0"/>
              </a:spcBef>
            </a:pPr>
            <a:r>
              <a:rPr lang="tr-TR" sz="2900" dirty="0">
                <a:solidFill>
                  <a:schemeClr val="accent4">
                    <a:lumMod val="75000"/>
                  </a:schemeClr>
                </a:solidFill>
                <a:latin typeface="Trebuchet MS" pitchFamily="34" charset="0"/>
              </a:rPr>
              <a:t>Her bir vakaya zaman birimi yazılmalıdır (yıllar, aylar, günler, saatler, hatta dakikalar).</a:t>
            </a:r>
          </a:p>
          <a:p>
            <a:pPr algn="just">
              <a:spcBef>
                <a:spcPts val="0"/>
              </a:spcBef>
            </a:pPr>
            <a:endParaRPr lang="tr-TR" sz="2900" dirty="0">
              <a:solidFill>
                <a:schemeClr val="accent4">
                  <a:lumMod val="75000"/>
                </a:schemeClr>
              </a:solidFill>
              <a:latin typeface="Trebuchet MS" pitchFamily="34" charset="0"/>
            </a:endParaRPr>
          </a:p>
          <a:p>
            <a:pPr algn="just">
              <a:spcBef>
                <a:spcPts val="0"/>
              </a:spcBef>
            </a:pPr>
            <a:r>
              <a:rPr lang="tr-TR" sz="2900" dirty="0">
                <a:solidFill>
                  <a:schemeClr val="accent4">
                    <a:lumMod val="75000"/>
                  </a:schemeClr>
                </a:solidFill>
                <a:latin typeface="Trebuchet MS" pitchFamily="34" charset="0"/>
              </a:rPr>
              <a:t>  Bu sütunu boş bırakmaktansa süreyi tahmin etmek veya “bilinmiyor” yazmak tercih edilebilmeli,</a:t>
            </a:r>
          </a:p>
          <a:p>
            <a:pPr marL="109728" indent="0" algn="just">
              <a:spcBef>
                <a:spcPts val="0"/>
              </a:spcBef>
              <a:buNone/>
            </a:pPr>
            <a:r>
              <a:rPr lang="tr-TR" sz="2900" dirty="0">
                <a:solidFill>
                  <a:schemeClr val="accent4">
                    <a:lumMod val="75000"/>
                  </a:schemeClr>
                </a:solidFill>
                <a:latin typeface="Trebuchet MS" pitchFamily="34" charset="0"/>
              </a:rPr>
              <a:t>  </a:t>
            </a:r>
          </a:p>
          <a:p>
            <a:pPr algn="just">
              <a:spcBef>
                <a:spcPts val="0"/>
              </a:spcBef>
            </a:pPr>
            <a:r>
              <a:rPr lang="tr-TR" sz="2900" dirty="0">
                <a:solidFill>
                  <a:schemeClr val="accent4">
                    <a:lumMod val="75000"/>
                  </a:schemeClr>
                </a:solidFill>
                <a:latin typeface="Trebuchet MS" pitchFamily="34" charset="0"/>
              </a:rPr>
              <a:t>Doğru bir şekilde doldurulmuş bir belgede, satır I(a) için yazılmış süre satır I(b) veya I(c) veya I(d) için yazılmış süreyi hiçbir zaman aşmaz,</a:t>
            </a:r>
          </a:p>
          <a:p>
            <a:pPr algn="just">
              <a:spcBef>
                <a:spcPts val="0"/>
              </a:spcBef>
            </a:pPr>
            <a:endParaRPr lang="tr-TR" sz="2900" dirty="0">
              <a:solidFill>
                <a:schemeClr val="accent4">
                  <a:lumMod val="75000"/>
                </a:schemeClr>
              </a:solidFill>
              <a:latin typeface="Trebuchet MS" pitchFamily="34" charset="0"/>
            </a:endParaRPr>
          </a:p>
          <a:p>
            <a:pPr algn="just">
              <a:spcBef>
                <a:spcPts val="0"/>
              </a:spcBef>
            </a:pPr>
            <a:r>
              <a:rPr lang="tr-TR" sz="2900" dirty="0">
                <a:solidFill>
                  <a:schemeClr val="accent4">
                    <a:lumMod val="75000"/>
                  </a:schemeClr>
                </a:solidFill>
                <a:latin typeface="Trebuchet MS" pitchFamily="34" charset="0"/>
              </a:rPr>
              <a:t>Satır (b) veya (c)’ye yazılmış en yakın ölüm nedeninin süresi de satır (c) veya (d)’ye yazılan esas ölüm nedeninin süresini aşmaz, çünkü bu durumlar </a:t>
            </a:r>
            <a:r>
              <a:rPr lang="tr-TR" sz="2900" dirty="0" err="1">
                <a:solidFill>
                  <a:schemeClr val="accent4">
                    <a:lumMod val="75000"/>
                  </a:schemeClr>
                </a:solidFill>
                <a:latin typeface="Trebuchet MS" pitchFamily="34" charset="0"/>
              </a:rPr>
              <a:t>nedensel</a:t>
            </a:r>
            <a:r>
              <a:rPr lang="tr-TR" sz="2900" dirty="0">
                <a:solidFill>
                  <a:schemeClr val="accent4">
                    <a:lumMod val="75000"/>
                  </a:schemeClr>
                </a:solidFill>
                <a:latin typeface="Trebuchet MS" pitchFamily="34" charset="0"/>
              </a:rPr>
              <a:t> sıralamanın artan düzeninde kayıt edilmişlerdir.  </a:t>
            </a:r>
          </a:p>
          <a:p>
            <a:pPr algn="just">
              <a:spcBef>
                <a:spcPts val="0"/>
              </a:spcBef>
            </a:pPr>
            <a:endParaRPr lang="tr-TR" sz="2900" dirty="0">
              <a:solidFill>
                <a:schemeClr val="accent4">
                  <a:lumMod val="75000"/>
                </a:schemeClr>
              </a:solidFill>
              <a:latin typeface="Trebuchet MS" pitchFamily="34" charset="0"/>
            </a:endParaRPr>
          </a:p>
          <a:p>
            <a:pPr algn="just">
              <a:spcBef>
                <a:spcPts val="0"/>
              </a:spcBef>
            </a:pPr>
            <a:r>
              <a:rPr lang="tr-TR" sz="2900" dirty="0">
                <a:solidFill>
                  <a:schemeClr val="accent4">
                    <a:lumMod val="75000"/>
                  </a:schemeClr>
                </a:solidFill>
                <a:latin typeface="Trebuchet MS" pitchFamily="34" charset="0"/>
              </a:rPr>
              <a:t>Süre bilgisi belirli hastalıkların kodlanmasında ve rapor edilen durum sıralamasının doğruluğunun kontrol edilmesinde de faydalıdır. </a:t>
            </a:r>
          </a:p>
          <a:p>
            <a:pPr marL="109728" indent="0" algn="just">
              <a:buNone/>
            </a:pPr>
            <a:endParaRPr lang="tr-TR" dirty="0"/>
          </a:p>
        </p:txBody>
      </p:sp>
    </p:spTree>
    <p:extLst>
      <p:ext uri="{BB962C8B-B14F-4D97-AF65-F5344CB8AC3E}">
        <p14:creationId xmlns:p14="http://schemas.microsoft.com/office/powerpoint/2010/main" val="41070952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548680"/>
            <a:ext cx="8291264" cy="701824"/>
          </a:xfrm>
        </p:spPr>
        <p:txBody>
          <a:bodyPr/>
          <a:lstStyle/>
          <a:p>
            <a:r>
              <a:rPr lang="tr-TR" b="1" dirty="0"/>
              <a:t>Örnek 3</a:t>
            </a:r>
            <a:r>
              <a:rPr lang="tr-TR" b="1" dirty="0" smtClean="0"/>
              <a:t>: </a:t>
            </a:r>
            <a:endParaRPr lang="tr-TR" dirty="0"/>
          </a:p>
        </p:txBody>
      </p:sp>
      <p:sp>
        <p:nvSpPr>
          <p:cNvPr id="3" name="İçerik Yer Tutucusu 2"/>
          <p:cNvSpPr>
            <a:spLocks noGrp="1"/>
          </p:cNvSpPr>
          <p:nvPr>
            <p:ph idx="1"/>
          </p:nvPr>
        </p:nvSpPr>
        <p:spPr>
          <a:xfrm>
            <a:off x="457200" y="1196752"/>
            <a:ext cx="8229600" cy="5377784"/>
          </a:xfrm>
        </p:spPr>
        <p:txBody>
          <a:bodyPr>
            <a:normAutofit lnSpcReduction="10000"/>
          </a:bodyPr>
          <a:lstStyle/>
          <a:p>
            <a:r>
              <a:rPr lang="tr-TR" sz="2100" dirty="0">
                <a:solidFill>
                  <a:schemeClr val="accent4">
                    <a:lumMod val="75000"/>
                  </a:schemeClr>
                </a:solidFill>
                <a:latin typeface="Trebuchet MS" pitchFamily="34" charset="0"/>
              </a:rPr>
              <a:t>10 yıldır DM tanısı olan , 64 yaşında bir erkek hasta, 5 Ağustos 2003 tarihinde, </a:t>
            </a:r>
            <a:r>
              <a:rPr lang="tr-TR" sz="2100" dirty="0" err="1">
                <a:solidFill>
                  <a:schemeClr val="accent4">
                    <a:lumMod val="75000"/>
                  </a:schemeClr>
                </a:solidFill>
                <a:latin typeface="Trebuchet MS" pitchFamily="34" charset="0"/>
              </a:rPr>
              <a:t>arteriyosklerotik</a:t>
            </a:r>
            <a:r>
              <a:rPr lang="tr-TR" sz="2100" dirty="0">
                <a:solidFill>
                  <a:schemeClr val="accent4">
                    <a:lumMod val="75000"/>
                  </a:schemeClr>
                </a:solidFill>
                <a:latin typeface="Trebuchet MS" pitchFamily="34" charset="0"/>
              </a:rPr>
              <a:t> </a:t>
            </a:r>
            <a:r>
              <a:rPr lang="tr-TR" sz="2100" dirty="0" err="1">
                <a:solidFill>
                  <a:schemeClr val="accent4">
                    <a:lumMod val="75000"/>
                  </a:schemeClr>
                </a:solidFill>
                <a:latin typeface="Trebuchet MS" pitchFamily="34" charset="0"/>
              </a:rPr>
              <a:t>serebral</a:t>
            </a:r>
            <a:r>
              <a:rPr lang="tr-TR" sz="2100" dirty="0">
                <a:solidFill>
                  <a:schemeClr val="accent4">
                    <a:lumMod val="75000"/>
                  </a:schemeClr>
                </a:solidFill>
                <a:latin typeface="Trebuchet MS" pitchFamily="34" charset="0"/>
              </a:rPr>
              <a:t> enfarktüs ile hastaneye kabul edildi.  Daha sonra rehabilitasyon bölümüne aktarıldı ve hastada </a:t>
            </a:r>
            <a:r>
              <a:rPr lang="tr-TR" sz="2100" dirty="0" err="1">
                <a:solidFill>
                  <a:schemeClr val="accent4">
                    <a:lumMod val="75000"/>
                  </a:schemeClr>
                </a:solidFill>
                <a:latin typeface="Trebuchet MS" pitchFamily="34" charset="0"/>
              </a:rPr>
              <a:t>hipostatik</a:t>
            </a:r>
            <a:r>
              <a:rPr lang="tr-TR" sz="2100" dirty="0">
                <a:solidFill>
                  <a:schemeClr val="accent4">
                    <a:lumMod val="75000"/>
                  </a:schemeClr>
                </a:solidFill>
                <a:latin typeface="Trebuchet MS" pitchFamily="34" charset="0"/>
              </a:rPr>
              <a:t> </a:t>
            </a:r>
            <a:r>
              <a:rPr lang="tr-TR" sz="2100" dirty="0" err="1">
                <a:solidFill>
                  <a:schemeClr val="accent4">
                    <a:lumMod val="75000"/>
                  </a:schemeClr>
                </a:solidFill>
                <a:latin typeface="Trebuchet MS" pitchFamily="34" charset="0"/>
              </a:rPr>
              <a:t>pnömoni</a:t>
            </a:r>
            <a:r>
              <a:rPr lang="tr-TR" sz="2100" dirty="0">
                <a:solidFill>
                  <a:schemeClr val="accent4">
                    <a:lumMod val="75000"/>
                  </a:schemeClr>
                </a:solidFill>
                <a:latin typeface="Trebuchet MS" pitchFamily="34" charset="0"/>
              </a:rPr>
              <a:t> görüldü.  Yoğun Bakım Ünitesinde alınan balgamda </a:t>
            </a:r>
            <a:r>
              <a:rPr lang="tr-TR" sz="2100" dirty="0" err="1">
                <a:solidFill>
                  <a:schemeClr val="accent4">
                    <a:lumMod val="75000"/>
                  </a:schemeClr>
                </a:solidFill>
                <a:latin typeface="Trebuchet MS" pitchFamily="34" charset="0"/>
              </a:rPr>
              <a:t>Klebsiella’ya</a:t>
            </a:r>
            <a:r>
              <a:rPr lang="tr-TR" sz="2100" dirty="0">
                <a:solidFill>
                  <a:schemeClr val="accent4">
                    <a:lumMod val="75000"/>
                  </a:schemeClr>
                </a:solidFill>
                <a:latin typeface="Trebuchet MS" pitchFamily="34" charset="0"/>
              </a:rPr>
              <a:t> rastlandı ve hasta kısa bir süre sonra hayatını kaybetti.</a:t>
            </a:r>
          </a:p>
          <a:p>
            <a:endParaRPr lang="tr-TR" sz="2100" dirty="0">
              <a:solidFill>
                <a:schemeClr val="accent4">
                  <a:lumMod val="75000"/>
                </a:schemeClr>
              </a:solidFill>
              <a:latin typeface="Trebuchet MS" pitchFamily="34" charset="0"/>
            </a:endParaRPr>
          </a:p>
          <a:p>
            <a:pPr marL="109728" indent="0">
              <a:buNone/>
            </a:pPr>
            <a:r>
              <a:rPr lang="tr-TR" sz="2100" dirty="0">
                <a:solidFill>
                  <a:schemeClr val="accent4">
                    <a:lumMod val="75000"/>
                  </a:schemeClr>
                </a:solidFill>
                <a:latin typeface="Trebuchet MS" pitchFamily="34" charset="0"/>
              </a:rPr>
              <a:t> </a:t>
            </a:r>
            <a:r>
              <a:rPr lang="tr-TR" sz="2100" dirty="0" smtClean="0">
                <a:solidFill>
                  <a:schemeClr val="accent4">
                    <a:lumMod val="75000"/>
                  </a:schemeClr>
                </a:solidFill>
                <a:latin typeface="Trebuchet MS" pitchFamily="34" charset="0"/>
              </a:rPr>
              <a:t>        </a:t>
            </a:r>
            <a:r>
              <a:rPr lang="tr-TR" sz="2100" dirty="0">
                <a:solidFill>
                  <a:schemeClr val="accent4">
                    <a:lumMod val="75000"/>
                  </a:schemeClr>
                </a:solidFill>
                <a:latin typeface="Trebuchet MS" pitchFamily="34" charset="0"/>
              </a:rPr>
              <a:t>Bölüm I:    a) </a:t>
            </a:r>
            <a:r>
              <a:rPr lang="tr-TR" sz="2100" dirty="0" err="1">
                <a:solidFill>
                  <a:schemeClr val="accent4">
                    <a:lumMod val="75000"/>
                  </a:schemeClr>
                </a:solidFill>
                <a:latin typeface="Trebuchet MS" pitchFamily="34" charset="0"/>
              </a:rPr>
              <a:t>Hipostatik</a:t>
            </a:r>
            <a:r>
              <a:rPr lang="tr-TR" sz="2100" dirty="0">
                <a:solidFill>
                  <a:schemeClr val="accent4">
                    <a:lumMod val="75000"/>
                  </a:schemeClr>
                </a:solidFill>
                <a:latin typeface="Trebuchet MS" pitchFamily="34" charset="0"/>
              </a:rPr>
              <a:t> </a:t>
            </a:r>
            <a:r>
              <a:rPr lang="tr-TR" sz="2100" dirty="0" err="1">
                <a:solidFill>
                  <a:schemeClr val="accent4">
                    <a:lumMod val="75000"/>
                  </a:schemeClr>
                </a:solidFill>
                <a:latin typeface="Trebuchet MS" pitchFamily="34" charset="0"/>
              </a:rPr>
              <a:t>Klebsiella</a:t>
            </a:r>
            <a:r>
              <a:rPr lang="tr-TR" sz="2100" dirty="0">
                <a:solidFill>
                  <a:schemeClr val="accent4">
                    <a:lumMod val="75000"/>
                  </a:schemeClr>
                </a:solidFill>
                <a:latin typeface="Trebuchet MS" pitchFamily="34" charset="0"/>
              </a:rPr>
              <a:t> </a:t>
            </a:r>
            <a:r>
              <a:rPr lang="tr-TR" sz="2100" dirty="0" err="1">
                <a:solidFill>
                  <a:schemeClr val="accent4">
                    <a:lumMod val="75000"/>
                  </a:schemeClr>
                </a:solidFill>
                <a:latin typeface="Trebuchet MS" pitchFamily="34" charset="0"/>
              </a:rPr>
              <a:t>pnömonisi</a:t>
            </a:r>
            <a:r>
              <a:rPr lang="tr-TR" sz="2100" dirty="0">
                <a:solidFill>
                  <a:schemeClr val="accent4">
                    <a:lumMod val="75000"/>
                  </a:schemeClr>
                </a:solidFill>
                <a:latin typeface="Trebuchet MS" pitchFamily="34" charset="0"/>
              </a:rPr>
              <a:t> (2 hafta ) </a:t>
            </a:r>
          </a:p>
          <a:p>
            <a:pPr marL="109728" indent="0">
              <a:buNone/>
            </a:pPr>
            <a:endParaRPr lang="tr-TR" sz="2100" dirty="0">
              <a:solidFill>
                <a:schemeClr val="accent4">
                  <a:lumMod val="75000"/>
                </a:schemeClr>
              </a:solidFill>
              <a:latin typeface="Trebuchet MS" pitchFamily="34" charset="0"/>
            </a:endParaRPr>
          </a:p>
          <a:p>
            <a:pPr marL="109728" indent="0">
              <a:buNone/>
            </a:pPr>
            <a:r>
              <a:rPr lang="tr-TR" sz="2100" dirty="0">
                <a:solidFill>
                  <a:schemeClr val="accent4">
                    <a:lumMod val="75000"/>
                  </a:schemeClr>
                </a:solidFill>
                <a:latin typeface="Trebuchet MS" pitchFamily="34" charset="0"/>
              </a:rPr>
              <a:t>                         </a:t>
            </a:r>
            <a:r>
              <a:rPr lang="tr-TR" sz="2100" dirty="0" smtClean="0">
                <a:solidFill>
                  <a:schemeClr val="accent4">
                    <a:lumMod val="75000"/>
                  </a:schemeClr>
                </a:solidFill>
                <a:latin typeface="Trebuchet MS" pitchFamily="34" charset="0"/>
              </a:rPr>
              <a:t>b</a:t>
            </a:r>
            <a:r>
              <a:rPr lang="tr-TR" sz="2100" dirty="0">
                <a:solidFill>
                  <a:schemeClr val="accent4">
                    <a:lumMod val="75000"/>
                  </a:schemeClr>
                </a:solidFill>
                <a:latin typeface="Trebuchet MS" pitchFamily="34" charset="0"/>
              </a:rPr>
              <a:t>) </a:t>
            </a:r>
            <a:r>
              <a:rPr lang="tr-TR" sz="2100" dirty="0" err="1">
                <a:solidFill>
                  <a:schemeClr val="accent4">
                    <a:lumMod val="75000"/>
                  </a:schemeClr>
                </a:solidFill>
                <a:latin typeface="Trebuchet MS" pitchFamily="34" charset="0"/>
              </a:rPr>
              <a:t>Serebral</a:t>
            </a:r>
            <a:r>
              <a:rPr lang="tr-TR" sz="2100" dirty="0">
                <a:solidFill>
                  <a:schemeClr val="accent4">
                    <a:lumMod val="75000"/>
                  </a:schemeClr>
                </a:solidFill>
                <a:latin typeface="Trebuchet MS" pitchFamily="34" charset="0"/>
              </a:rPr>
              <a:t> enfarktüs (1 </a:t>
            </a:r>
            <a:r>
              <a:rPr lang="tr-TR" sz="2100" dirty="0" smtClean="0">
                <a:solidFill>
                  <a:schemeClr val="accent4">
                    <a:lumMod val="75000"/>
                  </a:schemeClr>
                </a:solidFill>
                <a:latin typeface="Trebuchet MS" pitchFamily="34" charset="0"/>
              </a:rPr>
              <a:t>ay)</a:t>
            </a:r>
            <a:endParaRPr lang="tr-TR" sz="2100" dirty="0">
              <a:solidFill>
                <a:schemeClr val="accent4">
                  <a:lumMod val="75000"/>
                </a:schemeClr>
              </a:solidFill>
              <a:latin typeface="Trebuchet MS" pitchFamily="34" charset="0"/>
            </a:endParaRPr>
          </a:p>
          <a:p>
            <a:pPr marL="109728" indent="0">
              <a:buNone/>
            </a:pPr>
            <a:endParaRPr lang="tr-TR" sz="2100" dirty="0">
              <a:solidFill>
                <a:schemeClr val="accent4">
                  <a:lumMod val="75000"/>
                </a:schemeClr>
              </a:solidFill>
              <a:latin typeface="Trebuchet MS" pitchFamily="34" charset="0"/>
            </a:endParaRPr>
          </a:p>
          <a:p>
            <a:pPr marL="109728" indent="0">
              <a:buNone/>
            </a:pPr>
            <a:r>
              <a:rPr lang="tr-TR" sz="2100" dirty="0">
                <a:solidFill>
                  <a:schemeClr val="accent4">
                    <a:lumMod val="75000"/>
                  </a:schemeClr>
                </a:solidFill>
                <a:latin typeface="Trebuchet MS" pitchFamily="34" charset="0"/>
              </a:rPr>
              <a:t>	</a:t>
            </a:r>
            <a:r>
              <a:rPr lang="tr-TR" sz="2100" dirty="0" smtClean="0">
                <a:solidFill>
                  <a:schemeClr val="accent4">
                    <a:lumMod val="75000"/>
                  </a:schemeClr>
                </a:solidFill>
                <a:latin typeface="Trebuchet MS" pitchFamily="34" charset="0"/>
              </a:rPr>
              <a:t>	    c</a:t>
            </a:r>
            <a:r>
              <a:rPr lang="tr-TR" sz="2100" dirty="0">
                <a:solidFill>
                  <a:schemeClr val="accent4">
                    <a:lumMod val="75000"/>
                  </a:schemeClr>
                </a:solidFill>
                <a:latin typeface="Trebuchet MS" pitchFamily="34" charset="0"/>
              </a:rPr>
              <a:t>) </a:t>
            </a:r>
            <a:r>
              <a:rPr lang="tr-TR" sz="2100" dirty="0" err="1">
                <a:solidFill>
                  <a:schemeClr val="accent4">
                    <a:lumMod val="75000"/>
                  </a:schemeClr>
                </a:solidFill>
                <a:latin typeface="Trebuchet MS" pitchFamily="34" charset="0"/>
              </a:rPr>
              <a:t>Aterosklerotik</a:t>
            </a:r>
            <a:r>
              <a:rPr lang="tr-TR" sz="2100" dirty="0">
                <a:solidFill>
                  <a:schemeClr val="accent4">
                    <a:lumMod val="75000"/>
                  </a:schemeClr>
                </a:solidFill>
                <a:latin typeface="Trebuchet MS" pitchFamily="34" charset="0"/>
              </a:rPr>
              <a:t> </a:t>
            </a:r>
            <a:r>
              <a:rPr lang="tr-TR" sz="2100" dirty="0" err="1">
                <a:solidFill>
                  <a:schemeClr val="accent4">
                    <a:lumMod val="75000"/>
                  </a:schemeClr>
                </a:solidFill>
                <a:latin typeface="Trebuchet MS" pitchFamily="34" charset="0"/>
              </a:rPr>
              <a:t>serebrovasküler</a:t>
            </a:r>
            <a:r>
              <a:rPr lang="tr-TR" sz="2100" dirty="0">
                <a:solidFill>
                  <a:schemeClr val="accent4">
                    <a:lumMod val="75000"/>
                  </a:schemeClr>
                </a:solidFill>
                <a:latin typeface="Trebuchet MS" pitchFamily="34" charset="0"/>
              </a:rPr>
              <a:t> hastalık </a:t>
            </a:r>
          </a:p>
          <a:p>
            <a:pPr marL="109538" indent="2136775">
              <a:buNone/>
            </a:pPr>
            <a:r>
              <a:rPr lang="tr-TR" sz="2100" dirty="0">
                <a:solidFill>
                  <a:schemeClr val="accent4">
                    <a:lumMod val="75000"/>
                  </a:schemeClr>
                </a:solidFill>
                <a:latin typeface="Trebuchet MS" pitchFamily="34" charset="0"/>
              </a:rPr>
              <a:t>( Tahminen 5 yıldan uzun). </a:t>
            </a:r>
          </a:p>
          <a:p>
            <a:pPr marL="109728" indent="0">
              <a:buNone/>
            </a:pPr>
            <a:endParaRPr lang="tr-TR" sz="2100" dirty="0">
              <a:solidFill>
                <a:schemeClr val="accent4">
                  <a:lumMod val="75000"/>
                </a:schemeClr>
              </a:solidFill>
              <a:latin typeface="Trebuchet MS" pitchFamily="34" charset="0"/>
            </a:endParaRPr>
          </a:p>
          <a:p>
            <a:pPr marL="109728" indent="0">
              <a:buNone/>
            </a:pPr>
            <a:r>
              <a:rPr lang="tr-TR" sz="2100" dirty="0">
                <a:solidFill>
                  <a:schemeClr val="accent4">
                    <a:lumMod val="75000"/>
                  </a:schemeClr>
                </a:solidFill>
                <a:latin typeface="Trebuchet MS" pitchFamily="34" charset="0"/>
              </a:rPr>
              <a:t>                         </a:t>
            </a:r>
            <a:r>
              <a:rPr lang="tr-TR" sz="2100" dirty="0" smtClean="0">
                <a:solidFill>
                  <a:schemeClr val="accent4">
                    <a:lumMod val="75000"/>
                  </a:schemeClr>
                </a:solidFill>
                <a:latin typeface="Trebuchet MS" pitchFamily="34" charset="0"/>
              </a:rPr>
              <a:t>d</a:t>
            </a:r>
            <a:r>
              <a:rPr lang="tr-TR" sz="2100" dirty="0">
                <a:solidFill>
                  <a:schemeClr val="accent4">
                    <a:lumMod val="75000"/>
                  </a:schemeClr>
                </a:solidFill>
                <a:latin typeface="Trebuchet MS" pitchFamily="34" charset="0"/>
              </a:rPr>
              <a:t>) Tip II diyabet </a:t>
            </a:r>
            <a:r>
              <a:rPr lang="tr-TR" sz="2100" dirty="0" err="1">
                <a:solidFill>
                  <a:schemeClr val="accent4">
                    <a:lumMod val="75000"/>
                  </a:schemeClr>
                </a:solidFill>
                <a:latin typeface="Trebuchet MS" pitchFamily="34" charset="0"/>
              </a:rPr>
              <a:t>mellitus</a:t>
            </a:r>
            <a:r>
              <a:rPr lang="tr-TR" sz="2100" dirty="0">
                <a:solidFill>
                  <a:schemeClr val="accent4">
                    <a:lumMod val="75000"/>
                  </a:schemeClr>
                </a:solidFill>
                <a:latin typeface="Trebuchet MS" pitchFamily="34" charset="0"/>
              </a:rPr>
              <a:t> (10 yıl )</a:t>
            </a:r>
          </a:p>
          <a:p>
            <a:pPr marL="109728" indent="0">
              <a:buNone/>
            </a:pPr>
            <a:r>
              <a:rPr lang="tr-TR" sz="2100" dirty="0">
                <a:solidFill>
                  <a:schemeClr val="accent4">
                    <a:lumMod val="75000"/>
                  </a:schemeClr>
                </a:solidFill>
                <a:latin typeface="Trebuchet MS" pitchFamily="34" charset="0"/>
              </a:rPr>
              <a:t>            </a:t>
            </a:r>
          </a:p>
          <a:p>
            <a:pPr marL="109728" indent="0">
              <a:buNone/>
            </a:pPr>
            <a:endParaRPr lang="tr-TR" dirty="0"/>
          </a:p>
        </p:txBody>
      </p:sp>
    </p:spTree>
    <p:extLst>
      <p:ext uri="{BB962C8B-B14F-4D97-AF65-F5344CB8AC3E}">
        <p14:creationId xmlns:p14="http://schemas.microsoft.com/office/powerpoint/2010/main" val="222505533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562744"/>
          </a:xfrm>
        </p:spPr>
        <p:txBody>
          <a:bodyPr>
            <a:normAutofit fontScale="90000"/>
          </a:bodyPr>
          <a:lstStyle/>
          <a:p>
            <a:r>
              <a:rPr lang="tr-TR" dirty="0" smtClean="0">
                <a:solidFill>
                  <a:srgbClr val="C00000"/>
                </a:solidFill>
              </a:rPr>
              <a:t/>
            </a:r>
            <a:br>
              <a:rPr lang="tr-TR" dirty="0" smtClean="0">
                <a:solidFill>
                  <a:srgbClr val="C00000"/>
                </a:solidFill>
              </a:rPr>
            </a:br>
            <a:r>
              <a:rPr lang="tr-TR" dirty="0" smtClean="0">
                <a:solidFill>
                  <a:srgbClr val="C00000"/>
                </a:solidFill>
              </a:rPr>
              <a:t>Neoplazma </a:t>
            </a:r>
            <a:r>
              <a:rPr lang="tr-TR" dirty="0"/>
              <a:t/>
            </a:r>
            <a:br>
              <a:rPr lang="tr-TR" dirty="0"/>
            </a:br>
            <a:endParaRPr lang="tr-TR" dirty="0"/>
          </a:p>
        </p:txBody>
      </p:sp>
      <p:sp>
        <p:nvSpPr>
          <p:cNvPr id="3" name="İçerik Yer Tutucusu 2"/>
          <p:cNvSpPr>
            <a:spLocks noGrp="1"/>
          </p:cNvSpPr>
          <p:nvPr>
            <p:ph idx="1"/>
          </p:nvPr>
        </p:nvSpPr>
        <p:spPr>
          <a:xfrm>
            <a:off x="457200" y="1340768"/>
            <a:ext cx="8229600" cy="5233768"/>
          </a:xfrm>
        </p:spPr>
        <p:txBody>
          <a:bodyPr>
            <a:normAutofit fontScale="77500" lnSpcReduction="20000"/>
          </a:bodyPr>
          <a:lstStyle/>
          <a:p>
            <a:pPr lvl="0" algn="just">
              <a:spcBef>
                <a:spcPts val="0"/>
              </a:spcBef>
            </a:pPr>
            <a:r>
              <a:rPr lang="tr-TR" sz="2600" dirty="0" err="1">
                <a:solidFill>
                  <a:schemeClr val="accent4">
                    <a:lumMod val="75000"/>
                  </a:schemeClr>
                </a:solidFill>
                <a:latin typeface="Trebuchet MS" pitchFamily="34" charset="0"/>
              </a:rPr>
              <a:t>Benign</a:t>
            </a:r>
            <a:r>
              <a:rPr lang="tr-TR" sz="2600" dirty="0">
                <a:solidFill>
                  <a:schemeClr val="accent4">
                    <a:lumMod val="75000"/>
                  </a:schemeClr>
                </a:solidFill>
                <a:latin typeface="Trebuchet MS" pitchFamily="34" charset="0"/>
              </a:rPr>
              <a:t> (İyi huylu), </a:t>
            </a:r>
            <a:r>
              <a:rPr lang="tr-TR" sz="2600" dirty="0" err="1">
                <a:solidFill>
                  <a:schemeClr val="accent4">
                    <a:lumMod val="75000"/>
                  </a:schemeClr>
                </a:solidFill>
                <a:latin typeface="Trebuchet MS" pitchFamily="34" charset="0"/>
              </a:rPr>
              <a:t>malign</a:t>
            </a:r>
            <a:r>
              <a:rPr lang="tr-TR" sz="2600" dirty="0">
                <a:solidFill>
                  <a:schemeClr val="accent4">
                    <a:lumMod val="75000"/>
                  </a:schemeClr>
                </a:solidFill>
                <a:latin typeface="Trebuchet MS" pitchFamily="34" charset="0"/>
              </a:rPr>
              <a:t> (kötü huylu) ya da belirsiz olup olmadığı,</a:t>
            </a:r>
          </a:p>
          <a:p>
            <a:pPr lvl="0" algn="just">
              <a:spcBef>
                <a:spcPts val="0"/>
              </a:spcBef>
            </a:pPr>
            <a:endParaRPr lang="tr-TR" sz="2600" dirty="0">
              <a:solidFill>
                <a:schemeClr val="accent4">
                  <a:lumMod val="75000"/>
                </a:schemeClr>
              </a:solidFill>
              <a:latin typeface="Trebuchet MS" pitchFamily="34" charset="0"/>
            </a:endParaRPr>
          </a:p>
          <a:p>
            <a:pPr lvl="0" algn="just">
              <a:spcBef>
                <a:spcPts val="0"/>
              </a:spcBef>
            </a:pPr>
            <a:r>
              <a:rPr lang="tr-TR" sz="2600" dirty="0">
                <a:solidFill>
                  <a:schemeClr val="accent4">
                    <a:lumMod val="75000"/>
                  </a:schemeClr>
                </a:solidFill>
                <a:latin typeface="Trebuchet MS" pitchFamily="34" charset="0"/>
              </a:rPr>
              <a:t>Eğer </a:t>
            </a:r>
            <a:r>
              <a:rPr lang="tr-TR" sz="2600" dirty="0" err="1">
                <a:solidFill>
                  <a:schemeClr val="accent4">
                    <a:lumMod val="75000"/>
                  </a:schemeClr>
                </a:solidFill>
                <a:latin typeface="Trebuchet MS" pitchFamily="34" charset="0"/>
              </a:rPr>
              <a:t>primer</a:t>
            </a:r>
            <a:r>
              <a:rPr lang="tr-TR" sz="2600" dirty="0">
                <a:solidFill>
                  <a:schemeClr val="accent4">
                    <a:lumMod val="75000"/>
                  </a:schemeClr>
                </a:solidFill>
                <a:latin typeface="Trebuchet MS" pitchFamily="34" charset="0"/>
              </a:rPr>
              <a:t> bölge biliniyorsa veya bilinmiyorsa,</a:t>
            </a:r>
          </a:p>
          <a:p>
            <a:pPr lvl="0" algn="just">
              <a:spcBef>
                <a:spcPts val="0"/>
              </a:spcBef>
            </a:pPr>
            <a:endParaRPr lang="tr-TR" sz="2600" dirty="0">
              <a:solidFill>
                <a:schemeClr val="accent4">
                  <a:lumMod val="75000"/>
                </a:schemeClr>
              </a:solidFill>
              <a:latin typeface="Trebuchet MS" pitchFamily="34" charset="0"/>
            </a:endParaRPr>
          </a:p>
          <a:p>
            <a:pPr lvl="0" algn="just">
              <a:spcBef>
                <a:spcPts val="0"/>
              </a:spcBef>
            </a:pPr>
            <a:r>
              <a:rPr lang="tr-TR" sz="2600" dirty="0">
                <a:solidFill>
                  <a:schemeClr val="accent4">
                    <a:lumMod val="75000"/>
                  </a:schemeClr>
                </a:solidFill>
                <a:latin typeface="Trebuchet MS" pitchFamily="34" charset="0"/>
              </a:rPr>
              <a:t>Eğer morfolojik tür biliniyorsa,</a:t>
            </a:r>
          </a:p>
          <a:p>
            <a:pPr lvl="0" algn="just">
              <a:spcBef>
                <a:spcPts val="0"/>
              </a:spcBef>
            </a:pPr>
            <a:endParaRPr lang="tr-TR" sz="2600" dirty="0">
              <a:solidFill>
                <a:schemeClr val="accent4">
                  <a:lumMod val="75000"/>
                </a:schemeClr>
              </a:solidFill>
              <a:latin typeface="Trebuchet MS" pitchFamily="34" charset="0"/>
            </a:endParaRPr>
          </a:p>
          <a:p>
            <a:pPr lvl="0" algn="just">
              <a:spcBef>
                <a:spcPts val="0"/>
              </a:spcBef>
            </a:pPr>
            <a:r>
              <a:rPr lang="tr-TR" sz="2600" dirty="0">
                <a:solidFill>
                  <a:schemeClr val="accent4">
                    <a:lumMod val="75000"/>
                  </a:schemeClr>
                </a:solidFill>
                <a:latin typeface="Trebuchet MS" pitchFamily="34" charset="0"/>
              </a:rPr>
              <a:t>Eğer metastaz bölge(</a:t>
            </a:r>
            <a:r>
              <a:rPr lang="tr-TR" sz="2600" dirty="0" err="1">
                <a:solidFill>
                  <a:schemeClr val="accent4">
                    <a:lumMod val="75000"/>
                  </a:schemeClr>
                </a:solidFill>
                <a:latin typeface="Trebuchet MS" pitchFamily="34" charset="0"/>
              </a:rPr>
              <a:t>ler</a:t>
            </a:r>
            <a:r>
              <a:rPr lang="tr-TR" sz="2600" dirty="0">
                <a:solidFill>
                  <a:schemeClr val="accent4">
                    <a:lumMod val="75000"/>
                  </a:schemeClr>
                </a:solidFill>
                <a:latin typeface="Trebuchet MS" pitchFamily="34" charset="0"/>
              </a:rPr>
              <a:t>) ve </a:t>
            </a:r>
            <a:r>
              <a:rPr lang="tr-TR" sz="2600" dirty="0" err="1">
                <a:solidFill>
                  <a:schemeClr val="accent4">
                    <a:lumMod val="75000"/>
                  </a:schemeClr>
                </a:solidFill>
                <a:latin typeface="Trebuchet MS" pitchFamily="34" charset="0"/>
              </a:rPr>
              <a:t>primer</a:t>
            </a:r>
            <a:r>
              <a:rPr lang="tr-TR" sz="2600" dirty="0">
                <a:solidFill>
                  <a:schemeClr val="accent4">
                    <a:lumMod val="75000"/>
                  </a:schemeClr>
                </a:solidFill>
                <a:latin typeface="Trebuchet MS" pitchFamily="34" charset="0"/>
              </a:rPr>
              <a:t> bölge biliniyorsa,</a:t>
            </a:r>
          </a:p>
          <a:p>
            <a:pPr lvl="0" algn="just">
              <a:spcBef>
                <a:spcPts val="0"/>
              </a:spcBef>
            </a:pPr>
            <a:endParaRPr lang="tr-TR" sz="2600" dirty="0">
              <a:solidFill>
                <a:schemeClr val="accent4">
                  <a:lumMod val="75000"/>
                </a:schemeClr>
              </a:solidFill>
              <a:latin typeface="Trebuchet MS" pitchFamily="34" charset="0"/>
            </a:endParaRPr>
          </a:p>
          <a:p>
            <a:pPr lvl="0" algn="just">
              <a:spcBef>
                <a:spcPts val="0"/>
              </a:spcBef>
            </a:pPr>
            <a:r>
              <a:rPr lang="tr-TR" sz="2600" dirty="0">
                <a:solidFill>
                  <a:schemeClr val="accent4">
                    <a:lumMod val="75000"/>
                  </a:schemeClr>
                </a:solidFill>
                <a:latin typeface="Trebuchet MS" pitchFamily="34" charset="0"/>
              </a:rPr>
              <a:t>“bölgeden </a:t>
            </a:r>
            <a:r>
              <a:rPr lang="tr-TR" sz="2600" dirty="0" err="1">
                <a:solidFill>
                  <a:schemeClr val="accent4">
                    <a:lumMod val="75000"/>
                  </a:schemeClr>
                </a:solidFill>
                <a:latin typeface="Trebuchet MS" pitchFamily="34" charset="0"/>
              </a:rPr>
              <a:t>metastatik</a:t>
            </a:r>
            <a:r>
              <a:rPr lang="tr-TR" sz="2600" dirty="0">
                <a:solidFill>
                  <a:schemeClr val="accent4">
                    <a:lumMod val="75000"/>
                  </a:schemeClr>
                </a:solidFill>
                <a:latin typeface="Trebuchet MS" pitchFamily="34" charset="0"/>
              </a:rPr>
              <a:t>” ifadesi birincil bölgeyi (bölgeleri) ifade eder,</a:t>
            </a:r>
          </a:p>
          <a:p>
            <a:pPr lvl="0" algn="just">
              <a:spcBef>
                <a:spcPts val="0"/>
              </a:spcBef>
            </a:pPr>
            <a:endParaRPr lang="tr-TR" sz="2600" dirty="0">
              <a:solidFill>
                <a:schemeClr val="accent4">
                  <a:lumMod val="75000"/>
                </a:schemeClr>
              </a:solidFill>
              <a:latin typeface="Trebuchet MS" pitchFamily="34" charset="0"/>
            </a:endParaRPr>
          </a:p>
          <a:p>
            <a:pPr lvl="0" algn="just">
              <a:spcBef>
                <a:spcPts val="0"/>
              </a:spcBef>
            </a:pPr>
            <a:r>
              <a:rPr lang="tr-TR" sz="2600" dirty="0">
                <a:solidFill>
                  <a:schemeClr val="accent4">
                    <a:lumMod val="75000"/>
                  </a:schemeClr>
                </a:solidFill>
                <a:latin typeface="Trebuchet MS" pitchFamily="34" charset="0"/>
              </a:rPr>
              <a:t>“bölgeye </a:t>
            </a:r>
            <a:r>
              <a:rPr lang="tr-TR" sz="2600" dirty="0" err="1">
                <a:solidFill>
                  <a:schemeClr val="accent4">
                    <a:lumMod val="75000"/>
                  </a:schemeClr>
                </a:solidFill>
                <a:latin typeface="Trebuchet MS" pitchFamily="34" charset="0"/>
              </a:rPr>
              <a:t>metastatik</a:t>
            </a:r>
            <a:r>
              <a:rPr lang="tr-TR" sz="2600" dirty="0">
                <a:solidFill>
                  <a:schemeClr val="accent4">
                    <a:lumMod val="75000"/>
                  </a:schemeClr>
                </a:solidFill>
                <a:latin typeface="Trebuchet MS" pitchFamily="34" charset="0"/>
              </a:rPr>
              <a:t>” ifadesi ikincil bölgeyi (bölgeleri) ifade eder,</a:t>
            </a:r>
          </a:p>
          <a:p>
            <a:pPr lvl="0" algn="just">
              <a:spcBef>
                <a:spcPts val="0"/>
              </a:spcBef>
            </a:pPr>
            <a:endParaRPr lang="tr-TR" sz="2600" dirty="0">
              <a:solidFill>
                <a:schemeClr val="accent4">
                  <a:lumMod val="75000"/>
                </a:schemeClr>
              </a:solidFill>
              <a:latin typeface="Trebuchet MS" pitchFamily="34" charset="0"/>
            </a:endParaRPr>
          </a:p>
          <a:p>
            <a:pPr lvl="0" algn="just">
              <a:spcBef>
                <a:spcPts val="0"/>
              </a:spcBef>
            </a:pPr>
            <a:r>
              <a:rPr lang="tr-TR" sz="2600" dirty="0">
                <a:solidFill>
                  <a:schemeClr val="accent4">
                    <a:lumMod val="75000"/>
                  </a:schemeClr>
                </a:solidFill>
                <a:latin typeface="Trebuchet MS" pitchFamily="34" charset="0"/>
              </a:rPr>
              <a:t>“</a:t>
            </a:r>
            <a:r>
              <a:rPr lang="tr-TR" sz="2600" dirty="0" err="1">
                <a:solidFill>
                  <a:schemeClr val="accent4">
                    <a:lumMod val="75000"/>
                  </a:schemeClr>
                </a:solidFill>
                <a:latin typeface="Trebuchet MS" pitchFamily="34" charset="0"/>
              </a:rPr>
              <a:t>karsinomatoz</a:t>
            </a:r>
            <a:r>
              <a:rPr lang="tr-TR" sz="2600" dirty="0">
                <a:solidFill>
                  <a:schemeClr val="accent4">
                    <a:lumMod val="75000"/>
                  </a:schemeClr>
                </a:solidFill>
                <a:latin typeface="Trebuchet MS" pitchFamily="34" charset="0"/>
              </a:rPr>
              <a:t>”, “</a:t>
            </a:r>
            <a:r>
              <a:rPr lang="tr-TR" sz="2600" dirty="0" err="1">
                <a:solidFill>
                  <a:schemeClr val="accent4">
                    <a:lumMod val="75000"/>
                  </a:schemeClr>
                </a:solidFill>
                <a:latin typeface="Trebuchet MS" pitchFamily="34" charset="0"/>
              </a:rPr>
              <a:t>karsinoz</a:t>
            </a:r>
            <a:r>
              <a:rPr lang="tr-TR" sz="2600" dirty="0">
                <a:solidFill>
                  <a:schemeClr val="accent4">
                    <a:lumMod val="75000"/>
                  </a:schemeClr>
                </a:solidFill>
                <a:latin typeface="Trebuchet MS" pitchFamily="34" charset="0"/>
              </a:rPr>
              <a:t>”, “büyüme”, “</a:t>
            </a:r>
            <a:r>
              <a:rPr lang="tr-TR" sz="2600" dirty="0" err="1">
                <a:solidFill>
                  <a:schemeClr val="accent4">
                    <a:lumMod val="75000"/>
                  </a:schemeClr>
                </a:solidFill>
                <a:latin typeface="Trebuchet MS" pitchFamily="34" charset="0"/>
              </a:rPr>
              <a:t>malign</a:t>
            </a:r>
            <a:r>
              <a:rPr lang="tr-TR" sz="2600" dirty="0">
                <a:solidFill>
                  <a:schemeClr val="accent4">
                    <a:lumMod val="75000"/>
                  </a:schemeClr>
                </a:solidFill>
                <a:latin typeface="Trebuchet MS" pitchFamily="34" charset="0"/>
              </a:rPr>
              <a:t> (kötü huylu) tümör” vs. gibi belirli olmayan terminolojiden mümkün olduğu kadar kaçının,</a:t>
            </a:r>
          </a:p>
          <a:p>
            <a:pPr lvl="0" algn="just">
              <a:spcBef>
                <a:spcPts val="0"/>
              </a:spcBef>
            </a:pPr>
            <a:endParaRPr lang="tr-TR" sz="2600" dirty="0">
              <a:solidFill>
                <a:schemeClr val="accent4">
                  <a:lumMod val="75000"/>
                </a:schemeClr>
              </a:solidFill>
              <a:latin typeface="Trebuchet MS" pitchFamily="34" charset="0"/>
            </a:endParaRPr>
          </a:p>
          <a:p>
            <a:pPr lvl="0" algn="just">
              <a:spcBef>
                <a:spcPts val="0"/>
              </a:spcBef>
            </a:pPr>
            <a:r>
              <a:rPr lang="tr-TR" sz="2600" dirty="0">
                <a:solidFill>
                  <a:schemeClr val="accent4">
                    <a:lumMod val="75000"/>
                  </a:schemeClr>
                </a:solidFill>
                <a:latin typeface="Trebuchet MS" pitchFamily="34" charset="0"/>
              </a:rPr>
              <a:t>Lösemiyi “akut", “</a:t>
            </a:r>
            <a:r>
              <a:rPr lang="tr-TR" sz="2600" dirty="0" err="1">
                <a:solidFill>
                  <a:schemeClr val="accent4">
                    <a:lumMod val="75000"/>
                  </a:schemeClr>
                </a:solidFill>
                <a:latin typeface="Trebuchet MS" pitchFamily="34" charset="0"/>
              </a:rPr>
              <a:t>sub</a:t>
            </a:r>
            <a:r>
              <a:rPr lang="tr-TR" sz="2600" dirty="0">
                <a:solidFill>
                  <a:schemeClr val="accent4">
                    <a:lumMod val="75000"/>
                  </a:schemeClr>
                </a:solidFill>
                <a:latin typeface="Trebuchet MS" pitchFamily="34" charset="0"/>
              </a:rPr>
              <a:t>-akut” veya “kronik” olarak tanımlayın ve ilgili hücre türünü açıklayın. </a:t>
            </a:r>
          </a:p>
          <a:p>
            <a:endParaRPr lang="tr-TR" dirty="0"/>
          </a:p>
        </p:txBody>
      </p:sp>
    </p:spTree>
    <p:extLst>
      <p:ext uri="{BB962C8B-B14F-4D97-AF65-F5344CB8AC3E}">
        <p14:creationId xmlns:p14="http://schemas.microsoft.com/office/powerpoint/2010/main" val="243143344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1196752"/>
            <a:ext cx="8291264" cy="701824"/>
          </a:xfrm>
        </p:spPr>
        <p:txBody>
          <a:bodyPr/>
          <a:lstStyle/>
          <a:p>
            <a:r>
              <a:rPr lang="tr-TR" b="1" dirty="0"/>
              <a:t>Örnek </a:t>
            </a:r>
            <a:r>
              <a:rPr lang="tr-TR" b="1" dirty="0" smtClean="0"/>
              <a:t>4: </a:t>
            </a:r>
            <a:endParaRPr lang="tr-TR" dirty="0"/>
          </a:p>
        </p:txBody>
      </p:sp>
      <p:sp>
        <p:nvSpPr>
          <p:cNvPr id="3" name="İçerik Yer Tutucusu 2"/>
          <p:cNvSpPr>
            <a:spLocks noGrp="1"/>
          </p:cNvSpPr>
          <p:nvPr>
            <p:ph idx="1"/>
          </p:nvPr>
        </p:nvSpPr>
        <p:spPr>
          <a:xfrm>
            <a:off x="457200" y="1988840"/>
            <a:ext cx="8229600" cy="4585696"/>
          </a:xfrm>
        </p:spPr>
        <p:txBody>
          <a:bodyPr>
            <a:normAutofit/>
          </a:bodyPr>
          <a:lstStyle/>
          <a:p>
            <a:pPr marL="109728" indent="0">
              <a:buNone/>
            </a:pPr>
            <a:endParaRPr lang="tr-TR" b="1" dirty="0" smtClean="0"/>
          </a:p>
          <a:p>
            <a:pPr marL="109728" indent="0" algn="just">
              <a:lnSpc>
                <a:spcPct val="80000"/>
              </a:lnSpc>
              <a:spcBef>
                <a:spcPts val="0"/>
              </a:spcBef>
              <a:buNone/>
            </a:pPr>
            <a:r>
              <a:rPr lang="tr-TR" sz="2400" b="1" dirty="0">
                <a:solidFill>
                  <a:schemeClr val="accent4">
                    <a:lumMod val="75000"/>
                  </a:schemeClr>
                </a:solidFill>
                <a:latin typeface="Trebuchet MS" pitchFamily="34" charset="0"/>
              </a:rPr>
              <a:t>Aşağıda verilen bir </a:t>
            </a:r>
            <a:r>
              <a:rPr lang="tr-TR" sz="2400" b="1" dirty="0" err="1">
                <a:solidFill>
                  <a:schemeClr val="accent4">
                    <a:lumMod val="75000"/>
                  </a:schemeClr>
                </a:solidFill>
                <a:latin typeface="Trebuchet MS" pitchFamily="34" charset="0"/>
              </a:rPr>
              <a:t>neoplazmın</a:t>
            </a:r>
            <a:r>
              <a:rPr lang="tr-TR" sz="2400" b="1" dirty="0">
                <a:solidFill>
                  <a:schemeClr val="accent4">
                    <a:lumMod val="75000"/>
                  </a:schemeClr>
                </a:solidFill>
                <a:latin typeface="Trebuchet MS" pitchFamily="34" charset="0"/>
              </a:rPr>
              <a:t> rapor edilme yöntemlerinden hangisinin doğru olduğunu belirtiniz: </a:t>
            </a:r>
          </a:p>
          <a:p>
            <a:pPr algn="just">
              <a:lnSpc>
                <a:spcPct val="80000"/>
              </a:lnSpc>
              <a:spcBef>
                <a:spcPts val="0"/>
              </a:spcBef>
            </a:pPr>
            <a:endParaRPr lang="tr-TR" sz="2000" dirty="0">
              <a:solidFill>
                <a:schemeClr val="accent4">
                  <a:lumMod val="75000"/>
                </a:schemeClr>
              </a:solidFill>
              <a:latin typeface="Trebuchet MS" pitchFamily="34" charset="0"/>
            </a:endParaRPr>
          </a:p>
          <a:p>
            <a:pPr marL="109728" indent="0" algn="just">
              <a:lnSpc>
                <a:spcPct val="80000"/>
              </a:lnSpc>
              <a:spcBef>
                <a:spcPts val="0"/>
              </a:spcBef>
              <a:buNone/>
            </a:pPr>
            <a:r>
              <a:rPr lang="tr-TR" sz="2000" dirty="0" smtClean="0">
                <a:solidFill>
                  <a:schemeClr val="accent4">
                    <a:lumMod val="75000"/>
                  </a:schemeClr>
                </a:solidFill>
                <a:latin typeface="Trebuchet MS" pitchFamily="34" charset="0"/>
              </a:rPr>
              <a:t>   a</a:t>
            </a:r>
            <a:r>
              <a:rPr lang="tr-TR" sz="2000" dirty="0">
                <a:solidFill>
                  <a:schemeClr val="accent4">
                    <a:lumMod val="75000"/>
                  </a:schemeClr>
                </a:solidFill>
                <a:latin typeface="Trebuchet MS" pitchFamily="34" charset="0"/>
              </a:rPr>
              <a:t>) Akciğer </a:t>
            </a:r>
            <a:r>
              <a:rPr lang="tr-TR" sz="2000" dirty="0" err="1" smtClean="0">
                <a:solidFill>
                  <a:schemeClr val="accent4">
                    <a:lumMod val="75000"/>
                  </a:schemeClr>
                </a:solidFill>
                <a:latin typeface="Trebuchet MS" pitchFamily="34" charset="0"/>
              </a:rPr>
              <a:t>neoplazmı</a:t>
            </a:r>
            <a:endParaRPr lang="tr-TR" sz="2000" dirty="0" smtClean="0">
              <a:solidFill>
                <a:schemeClr val="accent4">
                  <a:lumMod val="75000"/>
                </a:schemeClr>
              </a:solidFill>
              <a:latin typeface="Trebuchet MS" pitchFamily="34" charset="0"/>
            </a:endParaRPr>
          </a:p>
          <a:p>
            <a:pPr marL="109728" indent="0" algn="just">
              <a:lnSpc>
                <a:spcPct val="80000"/>
              </a:lnSpc>
              <a:spcBef>
                <a:spcPts val="0"/>
              </a:spcBef>
              <a:buNone/>
            </a:pPr>
            <a:endParaRPr lang="tr-TR" sz="2000" dirty="0">
              <a:solidFill>
                <a:schemeClr val="accent4">
                  <a:lumMod val="75000"/>
                </a:schemeClr>
              </a:solidFill>
              <a:latin typeface="Trebuchet MS" pitchFamily="34" charset="0"/>
            </a:endParaRPr>
          </a:p>
          <a:p>
            <a:pPr marL="109728" indent="0" algn="just">
              <a:lnSpc>
                <a:spcPct val="80000"/>
              </a:lnSpc>
              <a:spcBef>
                <a:spcPts val="0"/>
              </a:spcBef>
              <a:buNone/>
            </a:pPr>
            <a:r>
              <a:rPr lang="tr-TR" sz="2000" dirty="0" smtClean="0">
                <a:solidFill>
                  <a:schemeClr val="accent4">
                    <a:lumMod val="75000"/>
                  </a:schemeClr>
                </a:solidFill>
                <a:latin typeface="Trebuchet MS" pitchFamily="34" charset="0"/>
              </a:rPr>
              <a:t>   b</a:t>
            </a:r>
            <a:r>
              <a:rPr lang="tr-TR" sz="2000" dirty="0">
                <a:solidFill>
                  <a:schemeClr val="accent4">
                    <a:lumMod val="75000"/>
                  </a:schemeClr>
                </a:solidFill>
                <a:latin typeface="Trebuchet MS" pitchFamily="34" charset="0"/>
              </a:rPr>
              <a:t>) Kemiklere doğru </a:t>
            </a:r>
            <a:r>
              <a:rPr lang="tr-TR" sz="2000" dirty="0" err="1">
                <a:solidFill>
                  <a:schemeClr val="accent4">
                    <a:lumMod val="75000"/>
                  </a:schemeClr>
                </a:solidFill>
                <a:latin typeface="Trebuchet MS" pitchFamily="34" charset="0"/>
              </a:rPr>
              <a:t>metastatik</a:t>
            </a:r>
            <a:r>
              <a:rPr lang="tr-TR" sz="2000" dirty="0">
                <a:solidFill>
                  <a:schemeClr val="accent4">
                    <a:lumMod val="75000"/>
                  </a:schemeClr>
                </a:solidFill>
                <a:latin typeface="Trebuchet MS" pitchFamily="34" charset="0"/>
              </a:rPr>
              <a:t> </a:t>
            </a:r>
            <a:r>
              <a:rPr lang="tr-TR" sz="2000" dirty="0" err="1">
                <a:solidFill>
                  <a:schemeClr val="accent4">
                    <a:lumMod val="75000"/>
                  </a:schemeClr>
                </a:solidFill>
                <a:latin typeface="Trebuchet MS" pitchFamily="34" charset="0"/>
              </a:rPr>
              <a:t>adenokarsinom</a:t>
            </a:r>
            <a:r>
              <a:rPr lang="tr-TR" sz="2000" dirty="0">
                <a:solidFill>
                  <a:schemeClr val="accent4">
                    <a:lumMod val="75000"/>
                  </a:schemeClr>
                </a:solidFill>
                <a:latin typeface="Trebuchet MS" pitchFamily="34" charset="0"/>
              </a:rPr>
              <a:t> </a:t>
            </a:r>
            <a:endParaRPr lang="tr-TR" sz="2000" dirty="0" smtClean="0">
              <a:solidFill>
                <a:schemeClr val="accent4">
                  <a:lumMod val="75000"/>
                </a:schemeClr>
              </a:solidFill>
              <a:latin typeface="Trebuchet MS" pitchFamily="34" charset="0"/>
            </a:endParaRPr>
          </a:p>
          <a:p>
            <a:pPr marL="109728" indent="0" algn="just">
              <a:lnSpc>
                <a:spcPct val="80000"/>
              </a:lnSpc>
              <a:spcBef>
                <a:spcPts val="0"/>
              </a:spcBef>
              <a:buNone/>
            </a:pPr>
            <a:endParaRPr lang="tr-TR" sz="2000" dirty="0">
              <a:solidFill>
                <a:schemeClr val="accent4">
                  <a:lumMod val="75000"/>
                </a:schemeClr>
              </a:solidFill>
              <a:latin typeface="Trebuchet MS" pitchFamily="34" charset="0"/>
            </a:endParaRPr>
          </a:p>
          <a:p>
            <a:pPr marL="109728" indent="0" algn="just">
              <a:lnSpc>
                <a:spcPct val="80000"/>
              </a:lnSpc>
              <a:spcBef>
                <a:spcPts val="0"/>
              </a:spcBef>
              <a:buNone/>
            </a:pPr>
            <a:r>
              <a:rPr lang="tr-TR" sz="2000" dirty="0" smtClean="0">
                <a:solidFill>
                  <a:schemeClr val="accent4">
                    <a:lumMod val="75000"/>
                  </a:schemeClr>
                </a:solidFill>
                <a:latin typeface="Trebuchet MS" pitchFamily="34" charset="0"/>
              </a:rPr>
              <a:t>   c</a:t>
            </a:r>
            <a:r>
              <a:rPr lang="tr-TR" sz="2000" dirty="0">
                <a:solidFill>
                  <a:schemeClr val="accent4">
                    <a:lumMod val="75000"/>
                  </a:schemeClr>
                </a:solidFill>
                <a:latin typeface="Trebuchet MS" pitchFamily="34" charset="0"/>
              </a:rPr>
              <a:t>) </a:t>
            </a:r>
            <a:r>
              <a:rPr lang="tr-TR" sz="2000" dirty="0" err="1">
                <a:solidFill>
                  <a:schemeClr val="accent4">
                    <a:lumMod val="75000"/>
                  </a:schemeClr>
                </a:solidFill>
                <a:latin typeface="Trebuchet MS" pitchFamily="34" charset="0"/>
              </a:rPr>
              <a:t>Pulmoner</a:t>
            </a:r>
            <a:r>
              <a:rPr lang="tr-TR" sz="2000" dirty="0">
                <a:solidFill>
                  <a:schemeClr val="accent4">
                    <a:lumMod val="75000"/>
                  </a:schemeClr>
                </a:solidFill>
                <a:latin typeface="Trebuchet MS" pitchFamily="34" charset="0"/>
              </a:rPr>
              <a:t> </a:t>
            </a:r>
            <a:r>
              <a:rPr lang="tr-TR" sz="2000" dirty="0" err="1">
                <a:solidFill>
                  <a:schemeClr val="accent4">
                    <a:lumMod val="75000"/>
                  </a:schemeClr>
                </a:solidFill>
                <a:latin typeface="Trebuchet MS" pitchFamily="34" charset="0"/>
              </a:rPr>
              <a:t>metastatik</a:t>
            </a:r>
            <a:r>
              <a:rPr lang="tr-TR" sz="2000" dirty="0">
                <a:solidFill>
                  <a:schemeClr val="accent4">
                    <a:lumMod val="75000"/>
                  </a:schemeClr>
                </a:solidFill>
                <a:latin typeface="Trebuchet MS" pitchFamily="34" charset="0"/>
              </a:rPr>
              <a:t> </a:t>
            </a:r>
            <a:r>
              <a:rPr lang="tr-TR" sz="2000" dirty="0" err="1">
                <a:solidFill>
                  <a:schemeClr val="accent4">
                    <a:lumMod val="75000"/>
                  </a:schemeClr>
                </a:solidFill>
                <a:latin typeface="Trebuchet MS" pitchFamily="34" charset="0"/>
              </a:rPr>
              <a:t>neoplazm</a:t>
            </a:r>
            <a:r>
              <a:rPr lang="tr-TR" sz="2000" dirty="0">
                <a:solidFill>
                  <a:schemeClr val="accent4">
                    <a:lumMod val="75000"/>
                  </a:schemeClr>
                </a:solidFill>
                <a:latin typeface="Trebuchet MS" pitchFamily="34" charset="0"/>
              </a:rPr>
              <a:t> </a:t>
            </a:r>
          </a:p>
          <a:p>
            <a:pPr algn="just">
              <a:lnSpc>
                <a:spcPct val="80000"/>
              </a:lnSpc>
              <a:spcBef>
                <a:spcPts val="0"/>
              </a:spcBef>
            </a:pPr>
            <a:endParaRPr lang="tr-TR" sz="2000" dirty="0">
              <a:solidFill>
                <a:schemeClr val="accent4">
                  <a:lumMod val="75000"/>
                </a:schemeClr>
              </a:solidFill>
              <a:latin typeface="Trebuchet MS" pitchFamily="34" charset="0"/>
            </a:endParaRPr>
          </a:p>
          <a:p>
            <a:pPr marL="109728" indent="0">
              <a:buNone/>
            </a:pPr>
            <a:endParaRPr lang="tr-TR" dirty="0"/>
          </a:p>
        </p:txBody>
      </p:sp>
    </p:spTree>
    <p:extLst>
      <p:ext uri="{BB962C8B-B14F-4D97-AF65-F5344CB8AC3E}">
        <p14:creationId xmlns:p14="http://schemas.microsoft.com/office/powerpoint/2010/main" val="193208987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620688"/>
            <a:ext cx="8229600" cy="725016"/>
          </a:xfrm>
        </p:spPr>
        <p:txBody>
          <a:bodyPr>
            <a:normAutofit fontScale="90000"/>
          </a:bodyPr>
          <a:lstStyle/>
          <a:p>
            <a:r>
              <a:rPr lang="tr-TR" dirty="0" smtClean="0">
                <a:solidFill>
                  <a:srgbClr val="C00000"/>
                </a:solidFill>
              </a:rPr>
              <a:t/>
            </a:r>
            <a:br>
              <a:rPr lang="tr-TR" dirty="0" smtClean="0">
                <a:solidFill>
                  <a:srgbClr val="C00000"/>
                </a:solidFill>
              </a:rPr>
            </a:br>
            <a:r>
              <a:rPr lang="tr-TR" dirty="0">
                <a:solidFill>
                  <a:srgbClr val="C00000"/>
                </a:solidFill>
              </a:rPr>
              <a:t>Ölüm tarihi </a:t>
            </a:r>
            <a:br>
              <a:rPr lang="tr-TR" dirty="0">
                <a:solidFill>
                  <a:srgbClr val="C00000"/>
                </a:solidFill>
              </a:rPr>
            </a:br>
            <a:endParaRPr lang="tr-TR" dirty="0">
              <a:solidFill>
                <a:srgbClr val="C00000"/>
              </a:solidFill>
            </a:endParaRPr>
          </a:p>
        </p:txBody>
      </p:sp>
      <p:sp>
        <p:nvSpPr>
          <p:cNvPr id="3" name="İçerik Yer Tutucusu 2"/>
          <p:cNvSpPr>
            <a:spLocks noGrp="1"/>
          </p:cNvSpPr>
          <p:nvPr>
            <p:ph idx="1"/>
          </p:nvPr>
        </p:nvSpPr>
        <p:spPr>
          <a:xfrm>
            <a:off x="457200" y="1412776"/>
            <a:ext cx="8229600" cy="5161760"/>
          </a:xfrm>
        </p:spPr>
        <p:txBody>
          <a:bodyPr>
            <a:normAutofit fontScale="77500" lnSpcReduction="20000"/>
          </a:bodyPr>
          <a:lstStyle/>
          <a:p>
            <a:pPr algn="just">
              <a:spcBef>
                <a:spcPts val="0"/>
              </a:spcBef>
              <a:buFont typeface="Arial" panose="020B0604020202020204" pitchFamily="34" charset="0"/>
              <a:buChar char="•"/>
            </a:pPr>
            <a:r>
              <a:rPr lang="tr-TR" sz="2600" dirty="0" smtClean="0">
                <a:solidFill>
                  <a:schemeClr val="accent4">
                    <a:lumMod val="75000"/>
                  </a:schemeClr>
                </a:solidFill>
                <a:latin typeface="Trebuchet MS" pitchFamily="34" charset="0"/>
              </a:rPr>
              <a:t>Ölümün </a:t>
            </a:r>
            <a:r>
              <a:rPr lang="tr-TR" sz="2600" dirty="0">
                <a:solidFill>
                  <a:schemeClr val="accent4">
                    <a:lumMod val="75000"/>
                  </a:schemeClr>
                </a:solidFill>
                <a:latin typeface="Trebuchet MS" pitchFamily="34" charset="0"/>
              </a:rPr>
              <a:t>gerçekleştiği ayı, günü ve yılı tam olarak kaydediniz.</a:t>
            </a:r>
          </a:p>
          <a:p>
            <a:pPr marL="109728" indent="0" algn="just">
              <a:spcBef>
                <a:spcPts val="0"/>
              </a:spcBef>
              <a:buNone/>
            </a:pPr>
            <a:r>
              <a:rPr lang="tr-TR" sz="2600" dirty="0">
                <a:solidFill>
                  <a:schemeClr val="accent4">
                    <a:lumMod val="75000"/>
                  </a:schemeClr>
                </a:solidFill>
                <a:latin typeface="Trebuchet MS" pitchFamily="34" charset="0"/>
              </a:rPr>
              <a:t> </a:t>
            </a:r>
          </a:p>
          <a:p>
            <a:pPr algn="just">
              <a:spcBef>
                <a:spcPts val="0"/>
              </a:spcBef>
              <a:buFontTx/>
              <a:buChar char="―"/>
            </a:pPr>
            <a:r>
              <a:rPr lang="tr-TR" sz="2600" dirty="0" smtClean="0">
                <a:solidFill>
                  <a:schemeClr val="accent4">
                    <a:lumMod val="75000"/>
                  </a:schemeClr>
                </a:solidFill>
                <a:latin typeface="Trebuchet MS" pitchFamily="34" charset="0"/>
              </a:rPr>
              <a:t>Ölüm </a:t>
            </a:r>
            <a:r>
              <a:rPr lang="tr-TR" sz="2600" dirty="0">
                <a:solidFill>
                  <a:schemeClr val="accent4">
                    <a:lumMod val="75000"/>
                  </a:schemeClr>
                </a:solidFill>
                <a:latin typeface="Trebuchet MS" pitchFamily="34" charset="0"/>
              </a:rPr>
              <a:t>gece yarısına yakın veya 31 Aralık tarihinde </a:t>
            </a:r>
            <a:r>
              <a:rPr lang="tr-TR" sz="2600" dirty="0" smtClean="0">
                <a:solidFill>
                  <a:schemeClr val="accent4">
                    <a:lumMod val="75000"/>
                  </a:schemeClr>
                </a:solidFill>
                <a:latin typeface="Trebuchet MS" pitchFamily="34" charset="0"/>
              </a:rPr>
              <a:t>	gerçekleşirse   ay</a:t>
            </a:r>
            <a:r>
              <a:rPr lang="tr-TR" sz="2600" dirty="0">
                <a:solidFill>
                  <a:schemeClr val="accent4">
                    <a:lumMod val="75000"/>
                  </a:schemeClr>
                </a:solidFill>
                <a:latin typeface="Trebuchet MS" pitchFamily="34" charset="0"/>
              </a:rPr>
              <a:t>, gün veya yıl kaydına özellikle dikkat edilmeli</a:t>
            </a:r>
          </a:p>
          <a:p>
            <a:pPr>
              <a:buFontTx/>
              <a:buChar char="―"/>
            </a:pPr>
            <a:endParaRPr lang="tr-TR" dirty="0" smtClean="0"/>
          </a:p>
          <a:p>
            <a:pPr>
              <a:buFontTx/>
              <a:buChar char="―"/>
            </a:pPr>
            <a:r>
              <a:rPr lang="tr-TR" sz="2600" dirty="0" smtClean="0">
                <a:solidFill>
                  <a:schemeClr val="accent4">
                    <a:lumMod val="75000"/>
                  </a:schemeClr>
                </a:solidFill>
                <a:latin typeface="Trebuchet MS" pitchFamily="34" charset="0"/>
              </a:rPr>
              <a:t>Gece </a:t>
            </a:r>
            <a:r>
              <a:rPr lang="tr-TR" sz="2600" dirty="0">
                <a:solidFill>
                  <a:schemeClr val="accent4">
                    <a:lumMod val="75000"/>
                  </a:schemeClr>
                </a:solidFill>
                <a:latin typeface="Trebuchet MS" pitchFamily="34" charset="0"/>
              </a:rPr>
              <a:t>yarısı gerçekleşen bir ölümün bir günün başlangıcı yerine  </a:t>
            </a:r>
            <a:r>
              <a:rPr lang="tr-TR" sz="2600" dirty="0" smtClean="0">
                <a:solidFill>
                  <a:schemeClr val="accent4">
                    <a:lumMod val="75000"/>
                  </a:schemeClr>
                </a:solidFill>
                <a:latin typeface="Trebuchet MS" pitchFamily="34" charset="0"/>
              </a:rPr>
              <a:t>   günün </a:t>
            </a:r>
            <a:r>
              <a:rPr lang="tr-TR" sz="2600" dirty="0">
                <a:solidFill>
                  <a:schemeClr val="accent4">
                    <a:lumMod val="75000"/>
                  </a:schemeClr>
                </a:solidFill>
                <a:latin typeface="Trebuchet MS" pitchFamily="34" charset="0"/>
              </a:rPr>
              <a:t>sonunda gerçekleştiği kabul edilmeli</a:t>
            </a:r>
          </a:p>
          <a:p>
            <a:pPr>
              <a:buFont typeface="Arial" panose="020B0604020202020204" pitchFamily="34" charset="0"/>
              <a:buChar char="•"/>
            </a:pPr>
            <a:endParaRPr lang="tr-TR" sz="2600" dirty="0">
              <a:solidFill>
                <a:schemeClr val="accent4">
                  <a:lumMod val="75000"/>
                </a:schemeClr>
              </a:solidFill>
              <a:latin typeface="Trebuchet MS" pitchFamily="34" charset="0"/>
            </a:endParaRPr>
          </a:p>
          <a:p>
            <a:pPr>
              <a:buFont typeface="Arial" panose="020B0604020202020204" pitchFamily="34" charset="0"/>
              <a:buChar char="•"/>
            </a:pPr>
            <a:r>
              <a:rPr lang="tr-TR" sz="2600" dirty="0">
                <a:solidFill>
                  <a:schemeClr val="accent4">
                    <a:lumMod val="75000"/>
                  </a:schemeClr>
                </a:solidFill>
                <a:latin typeface="Trebuchet MS" pitchFamily="34" charset="0"/>
              </a:rPr>
              <a:t>Eğer kesin ölüm anı bilinmiyorsa, özellikle tek başına, ölüm gerçekleştikten sonra bulunan şüpheli ölümler adli olaydır, tıbbi tetkiki yapan kişi tarafından gerçekleştirilen bazı soruşturmalar sonucu tarih belirlenebilir . Adli olaylarda kesin tarihin, kayıt edilen tarihten farklı olduğu bulunursa kayıtta bir değişiklik yapılabilir. </a:t>
            </a:r>
          </a:p>
          <a:p>
            <a:pPr>
              <a:buFont typeface="Arial" panose="020B0604020202020204" pitchFamily="34" charset="0"/>
              <a:buChar char="•"/>
            </a:pPr>
            <a:endParaRPr lang="tr-TR" sz="2600" dirty="0">
              <a:solidFill>
                <a:schemeClr val="accent4">
                  <a:lumMod val="75000"/>
                </a:schemeClr>
              </a:solidFill>
              <a:latin typeface="Trebuchet MS" pitchFamily="34" charset="0"/>
            </a:endParaRPr>
          </a:p>
          <a:p>
            <a:pPr>
              <a:buFont typeface="Arial" panose="020B0604020202020204" pitchFamily="34" charset="0"/>
              <a:buChar char="•"/>
            </a:pPr>
            <a:r>
              <a:rPr lang="tr-TR" sz="2600" dirty="0">
                <a:solidFill>
                  <a:schemeClr val="accent4">
                    <a:lumMod val="75000"/>
                  </a:schemeClr>
                </a:solidFill>
                <a:latin typeface="Trebuchet MS" pitchFamily="34" charset="0"/>
              </a:rPr>
              <a:t>Bu gibi durumlarda, ölüm verilerinin tahmin edilen aralığının ortalaması rapor edilmelidir</a:t>
            </a:r>
            <a:r>
              <a:rPr lang="tr-TR" dirty="0" smtClean="0"/>
              <a:t>.</a:t>
            </a:r>
            <a:endParaRPr lang="tr-TR" dirty="0"/>
          </a:p>
        </p:txBody>
      </p:sp>
    </p:spTree>
    <p:extLst>
      <p:ext uri="{BB962C8B-B14F-4D97-AF65-F5344CB8AC3E}">
        <p14:creationId xmlns:p14="http://schemas.microsoft.com/office/powerpoint/2010/main" val="81303912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980728"/>
            <a:ext cx="8229600" cy="1066800"/>
          </a:xfrm>
        </p:spPr>
        <p:txBody>
          <a:bodyPr>
            <a:normAutofit fontScale="90000"/>
          </a:bodyPr>
          <a:lstStyle/>
          <a:p>
            <a:r>
              <a:rPr lang="tr-TR" dirty="0">
                <a:solidFill>
                  <a:srgbClr val="C00000"/>
                </a:solidFill>
              </a:rPr>
              <a:t>Ölüm yeri </a:t>
            </a:r>
            <a:br>
              <a:rPr lang="tr-TR" dirty="0">
                <a:solidFill>
                  <a:srgbClr val="C00000"/>
                </a:solidFill>
              </a:rPr>
            </a:br>
            <a:endParaRPr lang="tr-TR" dirty="0">
              <a:solidFill>
                <a:srgbClr val="C00000"/>
              </a:solidFill>
            </a:endParaRPr>
          </a:p>
        </p:txBody>
      </p:sp>
      <p:sp>
        <p:nvSpPr>
          <p:cNvPr id="3" name="İçerik Yer Tutucusu 2"/>
          <p:cNvSpPr>
            <a:spLocks noGrp="1"/>
          </p:cNvSpPr>
          <p:nvPr>
            <p:ph idx="1"/>
          </p:nvPr>
        </p:nvSpPr>
        <p:spPr/>
        <p:txBody>
          <a:bodyPr>
            <a:normAutofit/>
          </a:bodyPr>
          <a:lstStyle/>
          <a:p>
            <a:r>
              <a:rPr lang="tr-TR" sz="2000" dirty="0">
                <a:solidFill>
                  <a:schemeClr val="accent4">
                    <a:lumMod val="75000"/>
                  </a:schemeClr>
                </a:solidFill>
                <a:latin typeface="Trebuchet MS" pitchFamily="34" charset="0"/>
              </a:rPr>
              <a:t>Yerin özellikleri;</a:t>
            </a:r>
          </a:p>
          <a:p>
            <a:pPr marL="109728" indent="0">
              <a:buNone/>
            </a:pPr>
            <a:endParaRPr lang="tr-TR" sz="2000" dirty="0">
              <a:solidFill>
                <a:schemeClr val="accent4">
                  <a:lumMod val="75000"/>
                </a:schemeClr>
              </a:solidFill>
              <a:latin typeface="Trebuchet MS" pitchFamily="34" charset="0"/>
            </a:endParaRPr>
          </a:p>
          <a:p>
            <a:pPr>
              <a:buFont typeface="Georgia" pitchFamily="18" charset="0"/>
              <a:buChar char="−"/>
            </a:pPr>
            <a:r>
              <a:rPr lang="tr-TR" sz="2000" dirty="0">
                <a:solidFill>
                  <a:schemeClr val="accent4">
                    <a:lumMod val="75000"/>
                  </a:schemeClr>
                </a:solidFill>
                <a:latin typeface="Trebuchet MS" pitchFamily="34" charset="0"/>
              </a:rPr>
              <a:t> Ev, Hastane, Hapishane, Deniz, </a:t>
            </a:r>
          </a:p>
          <a:p>
            <a:pPr>
              <a:buFont typeface="Georgia" pitchFamily="18" charset="0"/>
              <a:buChar char="−"/>
            </a:pPr>
            <a:r>
              <a:rPr lang="tr-TR" sz="2000" dirty="0">
                <a:solidFill>
                  <a:schemeClr val="accent4">
                    <a:lumMod val="75000"/>
                  </a:schemeClr>
                </a:solidFill>
                <a:latin typeface="Trebuchet MS" pitchFamily="34" charset="0"/>
              </a:rPr>
              <a:t>Ambulans,  Diğer taşıt, Otoyol </a:t>
            </a:r>
          </a:p>
          <a:p>
            <a:pPr>
              <a:buFont typeface="Georgia" pitchFamily="18" charset="0"/>
              <a:buChar char="−"/>
            </a:pPr>
            <a:r>
              <a:rPr lang="tr-TR" sz="2000" dirty="0">
                <a:solidFill>
                  <a:schemeClr val="accent4">
                    <a:lumMod val="75000"/>
                  </a:schemeClr>
                </a:solidFill>
                <a:latin typeface="Trebuchet MS" pitchFamily="34" charset="0"/>
              </a:rPr>
              <a:t> İş, Endüstriyel alan, Çiftlik, </a:t>
            </a:r>
          </a:p>
          <a:p>
            <a:pPr marL="109728" indent="0">
              <a:buNone/>
            </a:pPr>
            <a:endParaRPr lang="tr-TR" sz="2000" dirty="0">
              <a:solidFill>
                <a:schemeClr val="accent4">
                  <a:lumMod val="75000"/>
                </a:schemeClr>
              </a:solidFill>
              <a:latin typeface="Trebuchet MS" pitchFamily="34" charset="0"/>
            </a:endParaRPr>
          </a:p>
          <a:p>
            <a:pPr marL="109728" indent="0">
              <a:buNone/>
            </a:pPr>
            <a:r>
              <a:rPr lang="tr-TR" sz="2000" dirty="0">
                <a:solidFill>
                  <a:schemeClr val="accent4">
                    <a:lumMod val="75000"/>
                  </a:schemeClr>
                </a:solidFill>
                <a:latin typeface="Trebuchet MS" pitchFamily="34" charset="0"/>
              </a:rPr>
              <a:t> belirlenmeli ve rapor edilmelidir. </a:t>
            </a:r>
          </a:p>
          <a:p>
            <a:pPr marL="109728" indent="0">
              <a:buNone/>
            </a:pPr>
            <a:endParaRPr lang="tr-TR" dirty="0"/>
          </a:p>
        </p:txBody>
      </p:sp>
    </p:spTree>
    <p:extLst>
      <p:ext uri="{BB962C8B-B14F-4D97-AF65-F5344CB8AC3E}">
        <p14:creationId xmlns:p14="http://schemas.microsoft.com/office/powerpoint/2010/main" val="158882245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C00000"/>
                </a:solidFill>
              </a:rPr>
              <a:t>Ölen kişi kadınsa </a:t>
            </a:r>
            <a:br>
              <a:rPr lang="tr-TR" dirty="0">
                <a:solidFill>
                  <a:srgbClr val="C00000"/>
                </a:solidFill>
              </a:rPr>
            </a:br>
            <a:endParaRPr lang="tr-TR" dirty="0">
              <a:solidFill>
                <a:srgbClr val="C00000"/>
              </a:solidFill>
            </a:endParaRPr>
          </a:p>
        </p:txBody>
      </p:sp>
      <p:sp>
        <p:nvSpPr>
          <p:cNvPr id="3" name="İçerik Yer Tutucusu 2"/>
          <p:cNvSpPr>
            <a:spLocks noGrp="1"/>
          </p:cNvSpPr>
          <p:nvPr>
            <p:ph idx="1"/>
          </p:nvPr>
        </p:nvSpPr>
        <p:spPr/>
        <p:txBody>
          <a:bodyPr>
            <a:normAutofit/>
          </a:bodyPr>
          <a:lstStyle/>
          <a:p>
            <a:r>
              <a:rPr lang="tr-TR" sz="2000" dirty="0">
                <a:solidFill>
                  <a:schemeClr val="accent4">
                    <a:lumMod val="75000"/>
                  </a:schemeClr>
                </a:solidFill>
                <a:latin typeface="Trebuchet MS" pitchFamily="34" charset="0"/>
              </a:rPr>
              <a:t>Hamilelik esnasında, </a:t>
            </a:r>
          </a:p>
          <a:p>
            <a:pPr lvl="0"/>
            <a:r>
              <a:rPr lang="tr-TR" sz="2000" dirty="0">
                <a:solidFill>
                  <a:schemeClr val="accent4">
                    <a:lumMod val="75000"/>
                  </a:schemeClr>
                </a:solidFill>
                <a:latin typeface="Trebuchet MS" pitchFamily="34" charset="0"/>
              </a:rPr>
              <a:t>Doğum esnasında,</a:t>
            </a:r>
          </a:p>
          <a:p>
            <a:pPr lvl="0"/>
            <a:r>
              <a:rPr lang="tr-TR" sz="2000" dirty="0">
                <a:solidFill>
                  <a:schemeClr val="accent4">
                    <a:lumMod val="75000"/>
                  </a:schemeClr>
                </a:solidFill>
                <a:latin typeface="Trebuchet MS" pitchFamily="34" charset="0"/>
              </a:rPr>
              <a:t>Hamilelikten sonraki 42 gün içerisinde,  </a:t>
            </a:r>
          </a:p>
          <a:p>
            <a:pPr lvl="0"/>
            <a:r>
              <a:rPr lang="tr-TR" sz="2000" dirty="0">
                <a:solidFill>
                  <a:schemeClr val="accent4">
                    <a:lumMod val="75000"/>
                  </a:schemeClr>
                </a:solidFill>
                <a:latin typeface="Trebuchet MS" pitchFamily="34" charset="0"/>
              </a:rPr>
              <a:t>Hamilelikten sonraki 43 gün ile 365 gün içerisinde,</a:t>
            </a:r>
          </a:p>
          <a:p>
            <a:pPr lvl="0"/>
            <a:r>
              <a:rPr lang="tr-TR" sz="2000" dirty="0">
                <a:solidFill>
                  <a:schemeClr val="accent4">
                    <a:lumMod val="75000"/>
                  </a:schemeClr>
                </a:solidFill>
                <a:latin typeface="Trebuchet MS" pitchFamily="34" charset="0"/>
              </a:rPr>
              <a:t>Anne ölümü değil</a:t>
            </a:r>
          </a:p>
          <a:p>
            <a:pPr marL="109728" indent="0">
              <a:buNone/>
            </a:pPr>
            <a:endParaRPr lang="tr-TR" dirty="0"/>
          </a:p>
        </p:txBody>
      </p:sp>
    </p:spTree>
    <p:extLst>
      <p:ext uri="{BB962C8B-B14F-4D97-AF65-F5344CB8AC3E}">
        <p14:creationId xmlns:p14="http://schemas.microsoft.com/office/powerpoint/2010/main" val="388961906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8229600" cy="576064"/>
          </a:xfrm>
        </p:spPr>
        <p:txBody>
          <a:bodyPr>
            <a:normAutofit fontScale="90000"/>
          </a:bodyPr>
          <a:lstStyle/>
          <a:p>
            <a:r>
              <a:rPr lang="tr-TR" dirty="0" smtClean="0">
                <a:solidFill>
                  <a:srgbClr val="C00000"/>
                </a:solidFill>
              </a:rPr>
              <a:t/>
            </a:r>
            <a:br>
              <a:rPr lang="tr-TR" dirty="0" smtClean="0">
                <a:solidFill>
                  <a:srgbClr val="C00000"/>
                </a:solidFill>
              </a:rPr>
            </a:br>
            <a:r>
              <a:rPr lang="tr-TR" dirty="0" smtClean="0">
                <a:solidFill>
                  <a:srgbClr val="C00000"/>
                </a:solidFill>
              </a:rPr>
              <a:t>Otopsiler</a:t>
            </a:r>
            <a:r>
              <a:rPr lang="tr-TR" dirty="0">
                <a:solidFill>
                  <a:srgbClr val="C00000"/>
                </a:solidFill>
              </a:rPr>
              <a:t/>
            </a:r>
            <a:br>
              <a:rPr lang="tr-TR" dirty="0">
                <a:solidFill>
                  <a:srgbClr val="C00000"/>
                </a:solidFill>
              </a:rPr>
            </a:br>
            <a:endParaRPr lang="tr-TR" dirty="0">
              <a:solidFill>
                <a:srgbClr val="C00000"/>
              </a:solidFill>
            </a:endParaRPr>
          </a:p>
        </p:txBody>
      </p:sp>
      <p:sp>
        <p:nvSpPr>
          <p:cNvPr id="3" name="İçerik Yer Tutucusu 2"/>
          <p:cNvSpPr>
            <a:spLocks noGrp="1"/>
          </p:cNvSpPr>
          <p:nvPr>
            <p:ph idx="1"/>
          </p:nvPr>
        </p:nvSpPr>
        <p:spPr>
          <a:xfrm>
            <a:off x="395536" y="980728"/>
            <a:ext cx="8568952" cy="5328592"/>
          </a:xfrm>
        </p:spPr>
        <p:txBody>
          <a:bodyPr>
            <a:normAutofit fontScale="25000" lnSpcReduction="20000"/>
          </a:bodyPr>
          <a:lstStyle/>
          <a:p>
            <a:endParaRPr lang="tr-TR" dirty="0" smtClean="0"/>
          </a:p>
          <a:p>
            <a:pPr marL="109728" indent="0">
              <a:buNone/>
            </a:pPr>
            <a:r>
              <a:rPr lang="tr-TR" sz="6000" dirty="0">
                <a:solidFill>
                  <a:schemeClr val="accent4">
                    <a:lumMod val="75000"/>
                  </a:schemeClr>
                </a:solidFill>
                <a:latin typeface="Trebuchet MS" pitchFamily="34" charset="0"/>
              </a:rPr>
              <a:t>Ölüm nedeni, eğer otopsi veya diğer ölüm sonrası inceleme türleri varsa patolog tarafından sağlanan bilgileri de kapsamalıdır. </a:t>
            </a:r>
          </a:p>
          <a:p>
            <a:endParaRPr lang="tr-TR" sz="6000" dirty="0">
              <a:solidFill>
                <a:schemeClr val="accent4">
                  <a:lumMod val="75000"/>
                </a:schemeClr>
              </a:solidFill>
              <a:latin typeface="Trebuchet MS" pitchFamily="34" charset="0"/>
            </a:endParaRPr>
          </a:p>
          <a:p>
            <a:r>
              <a:rPr lang="tr-TR" sz="6000" dirty="0">
                <a:solidFill>
                  <a:schemeClr val="accent4">
                    <a:lumMod val="75000"/>
                  </a:schemeClr>
                </a:solidFill>
                <a:latin typeface="Trebuchet MS" pitchFamily="34" charset="0"/>
              </a:rPr>
              <a:t>Otopsi yapıldı mı? </a:t>
            </a:r>
          </a:p>
          <a:p>
            <a:pPr marL="109728" indent="0">
              <a:buNone/>
            </a:pPr>
            <a:endParaRPr lang="tr-TR" sz="6000" dirty="0">
              <a:solidFill>
                <a:schemeClr val="accent4">
                  <a:lumMod val="75000"/>
                </a:schemeClr>
              </a:solidFill>
              <a:latin typeface="Trebuchet MS" pitchFamily="34" charset="0"/>
            </a:endParaRPr>
          </a:p>
          <a:p>
            <a:pPr>
              <a:buFont typeface="Georgia" pitchFamily="18" charset="0"/>
              <a:buChar char="−"/>
            </a:pPr>
            <a:r>
              <a:rPr lang="tr-TR" sz="6000" dirty="0">
                <a:solidFill>
                  <a:schemeClr val="accent4">
                    <a:lumMod val="75000"/>
                  </a:schemeClr>
                </a:solidFill>
                <a:latin typeface="Trebuchet MS" pitchFamily="34" charset="0"/>
              </a:rPr>
              <a:t>Kısmi ya da tam otopsi uygulandıysa "Evet" yazın.  </a:t>
            </a:r>
          </a:p>
          <a:p>
            <a:pPr>
              <a:buFont typeface="Georgia" pitchFamily="18" charset="0"/>
              <a:buChar char="−"/>
            </a:pPr>
            <a:endParaRPr lang="tr-TR" sz="6000" dirty="0">
              <a:solidFill>
                <a:schemeClr val="accent4">
                  <a:lumMod val="75000"/>
                </a:schemeClr>
              </a:solidFill>
              <a:latin typeface="Trebuchet MS" pitchFamily="34" charset="0"/>
            </a:endParaRPr>
          </a:p>
          <a:p>
            <a:pPr>
              <a:buFont typeface="Georgia" pitchFamily="18" charset="0"/>
              <a:buChar char="−"/>
            </a:pPr>
            <a:r>
              <a:rPr lang="tr-TR" sz="6000" dirty="0">
                <a:solidFill>
                  <a:schemeClr val="accent4">
                    <a:lumMod val="75000"/>
                  </a:schemeClr>
                </a:solidFill>
                <a:latin typeface="Trebuchet MS" pitchFamily="34" charset="0"/>
              </a:rPr>
              <a:t>Aksi söz konusuysa “Hayır” yazın. </a:t>
            </a:r>
          </a:p>
          <a:p>
            <a:pPr marL="109728" indent="0">
              <a:buNone/>
            </a:pPr>
            <a:endParaRPr lang="tr-TR" sz="6000" dirty="0">
              <a:solidFill>
                <a:schemeClr val="accent4">
                  <a:lumMod val="75000"/>
                </a:schemeClr>
              </a:solidFill>
              <a:latin typeface="Trebuchet MS" pitchFamily="34" charset="0"/>
            </a:endParaRPr>
          </a:p>
          <a:p>
            <a:pPr lvl="0"/>
            <a:r>
              <a:rPr lang="tr-TR" sz="6000" dirty="0">
                <a:solidFill>
                  <a:schemeClr val="accent4">
                    <a:lumMod val="75000"/>
                  </a:schemeClr>
                </a:solidFill>
                <a:latin typeface="Trebuchet MS" pitchFamily="34" charset="0"/>
              </a:rPr>
              <a:t>Belirtilen ölüm nedeni otopsi bulguları sonucunda mı elde edildi? </a:t>
            </a:r>
          </a:p>
          <a:p>
            <a:pPr marL="109728" lvl="0" indent="0">
              <a:buNone/>
            </a:pPr>
            <a:endParaRPr lang="tr-TR" sz="6000" dirty="0">
              <a:solidFill>
                <a:schemeClr val="accent4">
                  <a:lumMod val="75000"/>
                </a:schemeClr>
              </a:solidFill>
              <a:latin typeface="Trebuchet MS" pitchFamily="34" charset="0"/>
            </a:endParaRPr>
          </a:p>
          <a:p>
            <a:pPr lvl="0">
              <a:buFont typeface="Georgia" pitchFamily="18" charset="0"/>
              <a:buChar char="−"/>
            </a:pPr>
            <a:r>
              <a:rPr lang="tr-TR" sz="6000" dirty="0">
                <a:solidFill>
                  <a:schemeClr val="accent4">
                    <a:lumMod val="75000"/>
                  </a:schemeClr>
                </a:solidFill>
                <a:latin typeface="Trebuchet MS" pitchFamily="34" charset="0"/>
              </a:rPr>
              <a:t>Otopsi bulguları elde edilebiliyorsa ve ölüm nedenini belirlemekte kullanıldıysa "Evet" yazın. </a:t>
            </a:r>
          </a:p>
          <a:p>
            <a:pPr lvl="0">
              <a:buFont typeface="Georgia" pitchFamily="18" charset="0"/>
              <a:buChar char="−"/>
            </a:pPr>
            <a:endParaRPr lang="tr-TR" sz="6000" dirty="0">
              <a:solidFill>
                <a:schemeClr val="accent4">
                  <a:lumMod val="75000"/>
                </a:schemeClr>
              </a:solidFill>
              <a:latin typeface="Trebuchet MS" pitchFamily="34" charset="0"/>
            </a:endParaRPr>
          </a:p>
          <a:p>
            <a:pPr lvl="0">
              <a:buFont typeface="Georgia" pitchFamily="18" charset="0"/>
              <a:buChar char="−"/>
            </a:pPr>
            <a:r>
              <a:rPr lang="tr-TR" sz="6000" dirty="0">
                <a:solidFill>
                  <a:schemeClr val="accent4">
                    <a:lumMod val="75000"/>
                  </a:schemeClr>
                </a:solidFill>
                <a:latin typeface="Trebuchet MS" pitchFamily="34" charset="0"/>
              </a:rPr>
              <a:t>Aksi söz konusuysa “Hayır” yazın. </a:t>
            </a:r>
          </a:p>
          <a:p>
            <a:pPr lvl="0">
              <a:buFont typeface="Georgia" pitchFamily="18" charset="0"/>
              <a:buChar char="−"/>
            </a:pPr>
            <a:endParaRPr lang="tr-TR" sz="6000" dirty="0">
              <a:solidFill>
                <a:schemeClr val="accent4">
                  <a:lumMod val="75000"/>
                </a:schemeClr>
              </a:solidFill>
              <a:latin typeface="Trebuchet MS" pitchFamily="34" charset="0"/>
            </a:endParaRPr>
          </a:p>
          <a:p>
            <a:pPr lvl="0">
              <a:buFont typeface="Georgia" pitchFamily="18" charset="0"/>
              <a:buChar char="−"/>
            </a:pPr>
            <a:r>
              <a:rPr lang="tr-TR" sz="6000" dirty="0">
                <a:solidFill>
                  <a:schemeClr val="accent4">
                    <a:lumMod val="75000"/>
                  </a:schemeClr>
                </a:solidFill>
                <a:latin typeface="Trebuchet MS" pitchFamily="34" charset="0"/>
              </a:rPr>
              <a:t>Eğer otopsi uygulanmadıysa bu kısmı boş bırakın. </a:t>
            </a:r>
          </a:p>
          <a:p>
            <a:pPr lvl="0"/>
            <a:endParaRPr lang="tr-TR" sz="6000" dirty="0">
              <a:solidFill>
                <a:schemeClr val="accent4">
                  <a:lumMod val="75000"/>
                </a:schemeClr>
              </a:solidFill>
              <a:latin typeface="Trebuchet MS" pitchFamily="34" charset="0"/>
            </a:endParaRPr>
          </a:p>
          <a:p>
            <a:pPr lvl="0"/>
            <a:r>
              <a:rPr lang="tr-TR" sz="6000" dirty="0">
                <a:solidFill>
                  <a:schemeClr val="accent4">
                    <a:lumMod val="75000"/>
                  </a:schemeClr>
                </a:solidFill>
                <a:latin typeface="Trebuchet MS" pitchFamily="34" charset="0"/>
              </a:rPr>
              <a:t>Daha sonra daha fazla bilgi elde edilebilir mi? </a:t>
            </a:r>
          </a:p>
          <a:p>
            <a:pPr marL="109728" lvl="0" indent="0">
              <a:buNone/>
            </a:pPr>
            <a:endParaRPr lang="tr-TR" sz="6000" dirty="0">
              <a:solidFill>
                <a:schemeClr val="accent4">
                  <a:lumMod val="75000"/>
                </a:schemeClr>
              </a:solidFill>
              <a:latin typeface="Trebuchet MS" pitchFamily="34" charset="0"/>
            </a:endParaRPr>
          </a:p>
          <a:p>
            <a:pPr>
              <a:buFont typeface="Georgia" pitchFamily="18" charset="0"/>
              <a:buChar char="−"/>
            </a:pPr>
            <a:r>
              <a:rPr lang="tr-TR" sz="6000" dirty="0">
                <a:solidFill>
                  <a:schemeClr val="accent4">
                    <a:lumMod val="75000"/>
                  </a:schemeClr>
                </a:solidFill>
                <a:latin typeface="Trebuchet MS" pitchFamily="34" charset="0"/>
              </a:rPr>
              <a:t>Eğer bir otopsi veya yasal bir soruşturma gerçekleşiyorsa ve ölüm nedeni ya da ölüm şekli ile ilgili daha fazla bilginin elde edilmesi bekleniyorsa, "Evet" yazın.  </a:t>
            </a:r>
          </a:p>
          <a:p>
            <a:pPr>
              <a:buFont typeface="Georgia" pitchFamily="18" charset="0"/>
              <a:buChar char="−"/>
            </a:pPr>
            <a:r>
              <a:rPr lang="tr-TR" sz="6000" dirty="0">
                <a:solidFill>
                  <a:schemeClr val="accent4">
                    <a:lumMod val="75000"/>
                  </a:schemeClr>
                </a:solidFill>
                <a:latin typeface="Trebuchet MS" pitchFamily="34" charset="0"/>
              </a:rPr>
              <a:t/>
            </a:r>
            <a:br>
              <a:rPr lang="tr-TR" sz="6000" dirty="0">
                <a:solidFill>
                  <a:schemeClr val="accent4">
                    <a:lumMod val="75000"/>
                  </a:schemeClr>
                </a:solidFill>
                <a:latin typeface="Trebuchet MS" pitchFamily="34" charset="0"/>
              </a:rPr>
            </a:br>
            <a:r>
              <a:rPr lang="tr-TR" sz="6000" dirty="0">
                <a:solidFill>
                  <a:schemeClr val="accent4">
                    <a:lumMod val="75000"/>
                  </a:schemeClr>
                </a:solidFill>
                <a:latin typeface="Trebuchet MS" pitchFamily="34" charset="0"/>
              </a:rPr>
              <a:t>Aksi söz konusuysa “Hayır” yazın.</a:t>
            </a:r>
          </a:p>
        </p:txBody>
      </p:sp>
    </p:spTree>
    <p:extLst>
      <p:ext uri="{BB962C8B-B14F-4D97-AF65-F5344CB8AC3E}">
        <p14:creationId xmlns:p14="http://schemas.microsoft.com/office/powerpoint/2010/main" val="332982996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548680"/>
            <a:ext cx="8229600" cy="720080"/>
          </a:xfrm>
        </p:spPr>
        <p:txBody>
          <a:bodyPr>
            <a:normAutofit fontScale="90000"/>
          </a:bodyPr>
          <a:lstStyle/>
          <a:p>
            <a:r>
              <a:rPr lang="tr-TR" dirty="0" smtClean="0">
                <a:solidFill>
                  <a:srgbClr val="C00000"/>
                </a:solidFill>
              </a:rPr>
              <a:t/>
            </a:r>
            <a:br>
              <a:rPr lang="tr-TR" dirty="0" smtClean="0">
                <a:solidFill>
                  <a:srgbClr val="C00000"/>
                </a:solidFill>
              </a:rPr>
            </a:br>
            <a:r>
              <a:rPr lang="tr-TR" dirty="0" smtClean="0">
                <a:solidFill>
                  <a:srgbClr val="C00000"/>
                </a:solidFill>
              </a:rPr>
              <a:t>Düzeltmeler </a:t>
            </a:r>
            <a:r>
              <a:rPr lang="tr-TR" dirty="0">
                <a:solidFill>
                  <a:srgbClr val="C00000"/>
                </a:solidFill>
              </a:rPr>
              <a:t/>
            </a:r>
            <a:br>
              <a:rPr lang="tr-TR" dirty="0">
                <a:solidFill>
                  <a:srgbClr val="C00000"/>
                </a:solidFill>
              </a:rPr>
            </a:br>
            <a:endParaRPr lang="tr-TR" dirty="0">
              <a:solidFill>
                <a:srgbClr val="C00000"/>
              </a:solidFill>
            </a:endParaRPr>
          </a:p>
        </p:txBody>
      </p:sp>
      <p:sp>
        <p:nvSpPr>
          <p:cNvPr id="3" name="İçerik Yer Tutucusu 2"/>
          <p:cNvSpPr>
            <a:spLocks noGrp="1"/>
          </p:cNvSpPr>
          <p:nvPr>
            <p:ph idx="1"/>
          </p:nvPr>
        </p:nvSpPr>
        <p:spPr>
          <a:xfrm>
            <a:off x="457200" y="1340768"/>
            <a:ext cx="8229600" cy="5233768"/>
          </a:xfrm>
        </p:spPr>
        <p:txBody>
          <a:bodyPr>
            <a:normAutofit/>
          </a:bodyPr>
          <a:lstStyle/>
          <a:p>
            <a:pPr lvl="0"/>
            <a:r>
              <a:rPr lang="tr-TR" sz="2000" dirty="0">
                <a:solidFill>
                  <a:schemeClr val="accent4">
                    <a:lumMod val="75000"/>
                  </a:schemeClr>
                </a:solidFill>
                <a:latin typeface="Trebuchet MS" pitchFamily="34" charset="0"/>
              </a:rPr>
              <a:t>Ölüm belgesinin genellikle belli bir zaman aralığı içerisinde doldurulması ve gönderilmesi gereklidir. </a:t>
            </a:r>
          </a:p>
          <a:p>
            <a:pPr lvl="0"/>
            <a:endParaRPr lang="tr-TR" sz="2000" dirty="0">
              <a:solidFill>
                <a:schemeClr val="accent4">
                  <a:lumMod val="75000"/>
                </a:schemeClr>
              </a:solidFill>
              <a:latin typeface="Trebuchet MS" pitchFamily="34" charset="0"/>
            </a:endParaRPr>
          </a:p>
          <a:p>
            <a:pPr lvl="0">
              <a:buFont typeface="Trebuchet MS" panose="020B0603020202020204" pitchFamily="34" charset="0"/>
              <a:buChar char="—"/>
            </a:pPr>
            <a:r>
              <a:rPr lang="tr-TR" sz="2000" dirty="0" smtClean="0">
                <a:solidFill>
                  <a:schemeClr val="accent4">
                    <a:lumMod val="75000"/>
                  </a:schemeClr>
                </a:solidFill>
                <a:latin typeface="Trebuchet MS" pitchFamily="34" charset="0"/>
              </a:rPr>
              <a:t>Doktorların</a:t>
            </a:r>
            <a:r>
              <a:rPr lang="tr-TR" sz="2000" dirty="0">
                <a:solidFill>
                  <a:schemeClr val="accent4">
                    <a:lumMod val="75000"/>
                  </a:schemeClr>
                </a:solidFill>
                <a:latin typeface="Trebuchet MS" pitchFamily="34" charset="0"/>
              </a:rPr>
              <a:t>, tıbbi bilgi, ilaç bilgisi, özgeçmiş, belirtiler, teşhis ile ilgili testler ve varsa otopsi sonuçlarını ölüm nedenini belirlemek için kullanması</a:t>
            </a:r>
          </a:p>
          <a:p>
            <a:pPr lvl="0"/>
            <a:endParaRPr lang="tr-TR" sz="2000" dirty="0">
              <a:solidFill>
                <a:schemeClr val="accent4">
                  <a:lumMod val="75000"/>
                </a:schemeClr>
              </a:solidFill>
              <a:latin typeface="Trebuchet MS" pitchFamily="34" charset="0"/>
            </a:endParaRPr>
          </a:p>
          <a:p>
            <a:pPr lvl="0"/>
            <a:r>
              <a:rPr lang="tr-TR" sz="2000" dirty="0">
                <a:solidFill>
                  <a:schemeClr val="accent4">
                    <a:lumMod val="75000"/>
                  </a:schemeClr>
                </a:solidFill>
                <a:latin typeface="Trebuchet MS" pitchFamily="34" charset="0"/>
              </a:rPr>
              <a:t>Eğer ek tıbbi bilgi veya otopsi bulguları doktor ölüm nedenini (nedenlerini) belgeledikten sonra alındıysa ve doktor nedenin ölüm belgesine kaydedilmiş nedenden farklı olduğunu düşünüyorsa, orijinal belge yetkili kurum ile ek ölüm nedeni raporu doldurularak derhal değiştirilmelidir; açık ifade "değiştirilmiş belge" rapor edilmelidir. </a:t>
            </a:r>
          </a:p>
          <a:p>
            <a:pPr marL="109728" indent="0">
              <a:buNone/>
            </a:pPr>
            <a:endParaRPr lang="tr-TR" sz="2000" dirty="0">
              <a:solidFill>
                <a:schemeClr val="accent4">
                  <a:lumMod val="75000"/>
                </a:schemeClr>
              </a:solidFill>
              <a:latin typeface="Trebuchet MS" pitchFamily="34" charset="0"/>
            </a:endParaRPr>
          </a:p>
        </p:txBody>
      </p:sp>
    </p:spTree>
    <p:extLst>
      <p:ext uri="{BB962C8B-B14F-4D97-AF65-F5344CB8AC3E}">
        <p14:creationId xmlns:p14="http://schemas.microsoft.com/office/powerpoint/2010/main" val="22132301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dirty="0">
                <a:solidFill>
                  <a:srgbClr val="C00000"/>
                </a:solidFill>
              </a:rPr>
              <a:t>Ölümün şekli</a:t>
            </a:r>
            <a:br>
              <a:rPr lang="tr-TR" sz="3600" dirty="0">
                <a:solidFill>
                  <a:srgbClr val="C00000"/>
                </a:solidFill>
              </a:rPr>
            </a:br>
            <a:endParaRPr lang="tr-TR" sz="3600" dirty="0">
              <a:solidFill>
                <a:srgbClr val="C00000"/>
              </a:solidFill>
            </a:endParaRPr>
          </a:p>
        </p:txBody>
      </p:sp>
      <p:sp>
        <p:nvSpPr>
          <p:cNvPr id="3" name="İçerik Yer Tutucusu 2"/>
          <p:cNvSpPr>
            <a:spLocks noGrp="1"/>
          </p:cNvSpPr>
          <p:nvPr>
            <p:ph idx="1"/>
          </p:nvPr>
        </p:nvSpPr>
        <p:spPr>
          <a:xfrm>
            <a:off x="395536" y="2060848"/>
            <a:ext cx="8229600" cy="4325112"/>
          </a:xfrm>
        </p:spPr>
        <p:txBody>
          <a:bodyPr>
            <a:normAutofit/>
          </a:bodyPr>
          <a:lstStyle/>
          <a:p>
            <a:r>
              <a:rPr lang="tr-TR" sz="2200" dirty="0">
                <a:solidFill>
                  <a:schemeClr val="accent4">
                    <a:lumMod val="75000"/>
                  </a:schemeClr>
                </a:solidFill>
                <a:latin typeface="Trebuchet MS" pitchFamily="34" charset="0"/>
              </a:rPr>
              <a:t>Bütün ölümler için uygun kutunun işaretleyerek doldurulmalı,</a:t>
            </a:r>
          </a:p>
          <a:p>
            <a:endParaRPr lang="tr-TR" sz="2200" dirty="0">
              <a:solidFill>
                <a:schemeClr val="accent4">
                  <a:lumMod val="75000"/>
                </a:schemeClr>
              </a:solidFill>
              <a:latin typeface="Trebuchet MS" pitchFamily="34" charset="0"/>
            </a:endParaRPr>
          </a:p>
          <a:p>
            <a:r>
              <a:rPr lang="tr-TR" sz="2200" dirty="0">
                <a:solidFill>
                  <a:schemeClr val="accent4">
                    <a:lumMod val="75000"/>
                  </a:schemeClr>
                </a:solidFill>
                <a:latin typeface="Trebuchet MS" pitchFamily="34" charset="0"/>
              </a:rPr>
              <a:t>Seçilen kısım altta yatan ölüm nedenini yansıtmalı,</a:t>
            </a:r>
          </a:p>
          <a:p>
            <a:r>
              <a:rPr lang="tr-TR" sz="2200" dirty="0">
                <a:solidFill>
                  <a:schemeClr val="accent4">
                    <a:lumMod val="75000"/>
                  </a:schemeClr>
                </a:solidFill>
                <a:latin typeface="Trebuchet MS" pitchFamily="34" charset="0"/>
              </a:rPr>
              <a:t>  </a:t>
            </a:r>
          </a:p>
          <a:p>
            <a:r>
              <a:rPr lang="tr-TR" sz="2200" dirty="0">
                <a:solidFill>
                  <a:schemeClr val="accent4">
                    <a:lumMod val="75000"/>
                  </a:schemeClr>
                </a:solidFill>
                <a:latin typeface="Trebuchet MS" pitchFamily="34" charset="0"/>
              </a:rPr>
              <a:t>Dış nedenlere bağlı olmayan ölümlerin “Doğal” olarak tanımlanmalı,  </a:t>
            </a:r>
          </a:p>
          <a:p>
            <a:endParaRPr lang="tr-TR" sz="2200" dirty="0">
              <a:solidFill>
                <a:schemeClr val="accent4">
                  <a:lumMod val="75000"/>
                </a:schemeClr>
              </a:solidFill>
              <a:latin typeface="Trebuchet MS" pitchFamily="34" charset="0"/>
            </a:endParaRPr>
          </a:p>
          <a:p>
            <a:r>
              <a:rPr lang="tr-TR" sz="2200" dirty="0">
                <a:solidFill>
                  <a:schemeClr val="accent4">
                    <a:lumMod val="75000"/>
                  </a:schemeClr>
                </a:solidFill>
                <a:latin typeface="Trebuchet MS" pitchFamily="34" charset="0"/>
              </a:rPr>
              <a:t>Doktorlar doğal ölüm nedenlerinin dışında gerçekleşen ölümleri ulusal kanunlar çerçevesinde belgelenmeli.  </a:t>
            </a:r>
          </a:p>
          <a:p>
            <a:pPr marL="109728" indent="0">
              <a:buNone/>
            </a:pPr>
            <a:endParaRPr lang="tr-TR" dirty="0"/>
          </a:p>
          <a:p>
            <a:endParaRPr lang="tr-TR" dirty="0"/>
          </a:p>
        </p:txBody>
      </p:sp>
    </p:spTree>
    <p:extLst>
      <p:ext uri="{BB962C8B-B14F-4D97-AF65-F5344CB8AC3E}">
        <p14:creationId xmlns:p14="http://schemas.microsoft.com/office/powerpoint/2010/main" val="211997792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5"/>
          <p:cNvSpPr txBox="1"/>
          <p:nvPr/>
        </p:nvSpPr>
        <p:spPr>
          <a:xfrm>
            <a:off x="1115616" y="1268760"/>
            <a:ext cx="6984776" cy="4832092"/>
          </a:xfrm>
          <a:prstGeom prst="rect">
            <a:avLst/>
          </a:prstGeom>
          <a:noFill/>
        </p:spPr>
        <p:txBody>
          <a:bodyPr wrap="square" rtlCol="0">
            <a:spAutoFit/>
          </a:bodyPr>
          <a:lstStyle/>
          <a:p>
            <a:r>
              <a:rPr lang="tr-TR" sz="3600" dirty="0">
                <a:solidFill>
                  <a:srgbClr val="C00000"/>
                </a:solidFill>
                <a:latin typeface="+mj-lt"/>
                <a:ea typeface="+mj-ea"/>
                <a:cs typeface="+mj-cs"/>
              </a:rPr>
              <a:t>ÖLÜM BELGESİ</a:t>
            </a:r>
          </a:p>
          <a:p>
            <a:endParaRPr lang="tr-TR" sz="3200" dirty="0" smtClean="0">
              <a:solidFill>
                <a:srgbClr val="FF0000"/>
              </a:solidFill>
            </a:endParaRPr>
          </a:p>
          <a:p>
            <a:r>
              <a:rPr lang="tr-TR" sz="2400" dirty="0">
                <a:solidFill>
                  <a:schemeClr val="accent4">
                    <a:lumMod val="75000"/>
                  </a:schemeClr>
                </a:solidFill>
                <a:latin typeface="Trebuchet MS" pitchFamily="34" charset="0"/>
              </a:rPr>
              <a:t> sekiz bölümden oluşmaktadır.</a:t>
            </a:r>
          </a:p>
          <a:p>
            <a:endParaRPr lang="tr-TR" sz="2400" dirty="0">
              <a:solidFill>
                <a:schemeClr val="accent4">
                  <a:lumMod val="75000"/>
                </a:schemeClr>
              </a:solidFill>
              <a:latin typeface="Trebuchet MS" pitchFamily="34" charset="0"/>
            </a:endParaRPr>
          </a:p>
          <a:p>
            <a:pPr marL="342900" indent="-342900">
              <a:buAutoNum type="alphaUcPeriod"/>
            </a:pPr>
            <a:r>
              <a:rPr lang="tr-TR" sz="2400" dirty="0">
                <a:solidFill>
                  <a:schemeClr val="accent4">
                    <a:lumMod val="75000"/>
                  </a:schemeClr>
                </a:solidFill>
                <a:latin typeface="Trebuchet MS" pitchFamily="34" charset="0"/>
              </a:rPr>
              <a:t>Ölen Kişinin Bilgileri</a:t>
            </a:r>
          </a:p>
          <a:p>
            <a:pPr marL="342900" indent="-342900">
              <a:buAutoNum type="alphaUcPeriod"/>
            </a:pPr>
            <a:r>
              <a:rPr lang="tr-TR" sz="2400" dirty="0">
                <a:solidFill>
                  <a:schemeClr val="accent4">
                    <a:lumMod val="75000"/>
                  </a:schemeClr>
                </a:solidFill>
                <a:latin typeface="Trebuchet MS" pitchFamily="34" charset="0"/>
              </a:rPr>
              <a:t>Ölüm Tarihi ve yeri</a:t>
            </a:r>
          </a:p>
          <a:p>
            <a:pPr marL="342900" indent="-342900">
              <a:buAutoNum type="alphaUcPeriod"/>
            </a:pPr>
            <a:r>
              <a:rPr lang="tr-TR" sz="2400" dirty="0">
                <a:solidFill>
                  <a:schemeClr val="accent4">
                    <a:lumMod val="75000"/>
                  </a:schemeClr>
                </a:solidFill>
                <a:latin typeface="Trebuchet MS" pitchFamily="34" charset="0"/>
              </a:rPr>
              <a:t>Ölümün Şekli</a:t>
            </a:r>
          </a:p>
          <a:p>
            <a:pPr marL="342900" indent="-342900">
              <a:buAutoNum type="alphaUcPeriod"/>
            </a:pPr>
            <a:r>
              <a:rPr lang="tr-TR" sz="2400" dirty="0">
                <a:solidFill>
                  <a:schemeClr val="accent4">
                    <a:lumMod val="75000"/>
                  </a:schemeClr>
                </a:solidFill>
                <a:latin typeface="Trebuchet MS" pitchFamily="34" charset="0"/>
              </a:rPr>
              <a:t>Yaralanma</a:t>
            </a:r>
          </a:p>
          <a:p>
            <a:pPr marL="342900" indent="-342900">
              <a:buAutoNum type="alphaUcPeriod"/>
            </a:pPr>
            <a:r>
              <a:rPr lang="tr-TR" sz="2400" dirty="0">
                <a:solidFill>
                  <a:schemeClr val="accent4">
                    <a:lumMod val="75000"/>
                  </a:schemeClr>
                </a:solidFill>
                <a:latin typeface="Trebuchet MS" pitchFamily="34" charset="0"/>
              </a:rPr>
              <a:t>Otopsi</a:t>
            </a:r>
          </a:p>
          <a:p>
            <a:pPr marL="342900" indent="-342900">
              <a:buAutoNum type="alphaUcPeriod"/>
            </a:pPr>
            <a:r>
              <a:rPr lang="tr-TR" sz="2400" dirty="0">
                <a:solidFill>
                  <a:schemeClr val="accent4">
                    <a:lumMod val="75000"/>
                  </a:schemeClr>
                </a:solidFill>
                <a:latin typeface="Trebuchet MS" pitchFamily="34" charset="0"/>
              </a:rPr>
              <a:t>Ölü Doğum ve Bebek Ölümü</a:t>
            </a:r>
          </a:p>
          <a:p>
            <a:pPr marL="342900" indent="-342900">
              <a:buAutoNum type="alphaUcPeriod"/>
            </a:pPr>
            <a:r>
              <a:rPr lang="tr-TR" sz="2400" dirty="0">
                <a:solidFill>
                  <a:schemeClr val="accent4">
                    <a:lumMod val="75000"/>
                  </a:schemeClr>
                </a:solidFill>
                <a:latin typeface="Trebuchet MS" pitchFamily="34" charset="0"/>
              </a:rPr>
              <a:t>Anne Ölümü</a:t>
            </a:r>
          </a:p>
          <a:p>
            <a:pPr marL="342900" indent="-342900">
              <a:buAutoNum type="alphaUcPeriod"/>
            </a:pPr>
            <a:r>
              <a:rPr lang="tr-TR" sz="2400" dirty="0">
                <a:solidFill>
                  <a:schemeClr val="accent4">
                    <a:lumMod val="75000"/>
                  </a:schemeClr>
                </a:solidFill>
                <a:latin typeface="Trebuchet MS" pitchFamily="34" charset="0"/>
              </a:rPr>
              <a:t>Ölüm Nedeni</a:t>
            </a:r>
          </a:p>
        </p:txBody>
      </p:sp>
    </p:spTree>
    <p:extLst>
      <p:ext uri="{BB962C8B-B14F-4D97-AF65-F5344CB8AC3E}">
        <p14:creationId xmlns:p14="http://schemas.microsoft.com/office/powerpoint/2010/main" val="67598513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908720"/>
            <a:ext cx="7772400" cy="1362075"/>
          </a:xfrm>
        </p:spPr>
        <p:txBody>
          <a:bodyPr/>
          <a:lstStyle/>
          <a:p>
            <a:r>
              <a:rPr lang="tr-TR" sz="3600" dirty="0" smtClean="0">
                <a:solidFill>
                  <a:srgbClr val="C00000"/>
                </a:solidFill>
              </a:rPr>
              <a:t>    </a:t>
            </a:r>
            <a:r>
              <a:rPr lang="tr-TR" sz="3600" dirty="0">
                <a:solidFill>
                  <a:srgbClr val="C00000"/>
                </a:solidFill>
              </a:rPr>
              <a:t>DIŞ NEDENLERE EKLEMELER</a:t>
            </a:r>
          </a:p>
        </p:txBody>
      </p:sp>
      <p:sp>
        <p:nvSpPr>
          <p:cNvPr id="5" name="İçerik Yer Tutucusu 2"/>
          <p:cNvSpPr txBox="1">
            <a:spLocks/>
          </p:cNvSpPr>
          <p:nvPr/>
        </p:nvSpPr>
        <p:spPr>
          <a:xfrm>
            <a:off x="1043608" y="2924944"/>
            <a:ext cx="8229600" cy="3483832"/>
          </a:xfrm>
          <a:prstGeom prst="rect">
            <a:avLst/>
          </a:prstGeom>
        </p:spPr>
        <p:txBody>
          <a:bodyPr vert="horz" anchor="t">
            <a:normAutofit/>
          </a:bodyPr>
          <a:lstStyle>
            <a:lvl1pPr marL="45720" indent="0" algn="l" rtl="0" eaLnBrk="1" latinLnBrk="0" hangingPunct="1">
              <a:spcBef>
                <a:spcPts val="300"/>
              </a:spcBef>
              <a:buClr>
                <a:schemeClr val="accent3"/>
              </a:buClr>
              <a:buFont typeface="Georgia"/>
              <a:buNone/>
              <a:defRPr kumimoji="0" sz="2100" b="0" kern="1200">
                <a:solidFill>
                  <a:schemeClr val="tx2"/>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800" kern="1200">
                <a:solidFill>
                  <a:schemeClr val="tx1">
                    <a:tint val="75000"/>
                  </a:schemeClr>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600" kern="1200">
                <a:solidFill>
                  <a:schemeClr val="tx1">
                    <a:tint val="75000"/>
                  </a:schemeClr>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1400" kern="1200">
                <a:solidFill>
                  <a:schemeClr val="tx1">
                    <a:tint val="75000"/>
                  </a:schemeClr>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1400" kern="1200">
                <a:solidFill>
                  <a:schemeClr val="tx1">
                    <a:tint val="75000"/>
                  </a:schemeClr>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tr-TR" sz="2200" smtClean="0">
                <a:solidFill>
                  <a:schemeClr val="accent4">
                    <a:lumMod val="75000"/>
                  </a:schemeClr>
                </a:solidFill>
                <a:latin typeface="Trebuchet MS" pitchFamily="34" charset="0"/>
              </a:rPr>
              <a:t>Şiddete ya da doğal olmayan nedenlere bağlı ölümlerin, </a:t>
            </a:r>
          </a:p>
          <a:p>
            <a:endParaRPr lang="tr-TR" sz="2200" smtClean="0">
              <a:solidFill>
                <a:schemeClr val="accent4">
                  <a:lumMod val="75000"/>
                </a:schemeClr>
              </a:solidFill>
              <a:latin typeface="Trebuchet MS" pitchFamily="34" charset="0"/>
            </a:endParaRPr>
          </a:p>
          <a:p>
            <a:r>
              <a:rPr lang="tr-TR" sz="2200" smtClean="0">
                <a:solidFill>
                  <a:schemeClr val="accent4">
                    <a:lumMod val="75000"/>
                  </a:schemeClr>
                </a:solidFill>
                <a:latin typeface="Trebuchet MS" pitchFamily="34" charset="0"/>
              </a:rPr>
              <a:t>Ölüm belgeleri vermekle görevli, adli bilir kişinin görüşü alınarak savcı tarafından verilen  kısımların yetkili olmayan doktorlar tarafından GÖZ ÖNÜNDE BULUNDURULMAMASI </a:t>
            </a:r>
            <a:endParaRPr lang="tr-TR" sz="2200" dirty="0">
              <a:solidFill>
                <a:schemeClr val="accent4">
                  <a:lumMod val="75000"/>
                </a:schemeClr>
              </a:solidFill>
              <a:latin typeface="Trebuchet MS" pitchFamily="34" charset="0"/>
            </a:endParaRPr>
          </a:p>
        </p:txBody>
      </p:sp>
    </p:spTree>
    <p:extLst>
      <p:ext uri="{BB962C8B-B14F-4D97-AF65-F5344CB8AC3E}">
        <p14:creationId xmlns:p14="http://schemas.microsoft.com/office/powerpoint/2010/main" val="329419202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764704"/>
            <a:ext cx="8229600" cy="5400600"/>
          </a:xfrm>
        </p:spPr>
        <p:txBody>
          <a:bodyPr>
            <a:normAutofit fontScale="40000" lnSpcReduction="20000"/>
          </a:bodyPr>
          <a:lstStyle/>
          <a:p>
            <a:pPr marL="109728" indent="0">
              <a:buNone/>
            </a:pPr>
            <a:r>
              <a:rPr lang="tr-TR" sz="4000" b="1" dirty="0" smtClean="0">
                <a:solidFill>
                  <a:srgbClr val="C00000"/>
                </a:solidFill>
              </a:rPr>
              <a:t>Ölüm şekli</a:t>
            </a:r>
          </a:p>
          <a:p>
            <a:pPr marL="109728" indent="0">
              <a:buNone/>
            </a:pPr>
            <a:endParaRPr lang="tr-TR" dirty="0" smtClean="0"/>
          </a:p>
          <a:p>
            <a:r>
              <a:rPr lang="tr-TR" sz="4000" dirty="0">
                <a:solidFill>
                  <a:schemeClr val="accent4">
                    <a:lumMod val="75000"/>
                  </a:schemeClr>
                </a:solidFill>
                <a:latin typeface="Trebuchet MS" pitchFamily="34" charset="0"/>
              </a:rPr>
              <a:t>Ölüm nedeni kaza, intihar, cinayet veya belirlenemeyen bir sebepse uygun kutucuğu işaretleyiniz. </a:t>
            </a:r>
          </a:p>
          <a:p>
            <a:pPr marL="109728" indent="0">
              <a:buNone/>
            </a:pPr>
            <a:endParaRPr lang="tr-TR" dirty="0"/>
          </a:p>
          <a:p>
            <a:pPr marL="109728" indent="0">
              <a:buNone/>
            </a:pPr>
            <a:r>
              <a:rPr lang="tr-TR" sz="4000" b="1" dirty="0">
                <a:solidFill>
                  <a:srgbClr val="C00000"/>
                </a:solidFill>
              </a:rPr>
              <a:t>Yaralanma </a:t>
            </a:r>
            <a:r>
              <a:rPr lang="tr-TR" sz="4000" b="1" dirty="0" smtClean="0">
                <a:solidFill>
                  <a:srgbClr val="C00000"/>
                </a:solidFill>
              </a:rPr>
              <a:t>Tarihi</a:t>
            </a:r>
          </a:p>
          <a:p>
            <a:pPr marL="109728" indent="0">
              <a:buNone/>
            </a:pPr>
            <a:endParaRPr lang="tr-TR" dirty="0">
              <a:solidFill>
                <a:srgbClr val="C00000"/>
              </a:solidFill>
            </a:endParaRPr>
          </a:p>
          <a:p>
            <a:r>
              <a:rPr lang="tr-TR" sz="4000" dirty="0">
                <a:solidFill>
                  <a:schemeClr val="accent4">
                    <a:lumMod val="75000"/>
                  </a:schemeClr>
                </a:solidFill>
                <a:latin typeface="Trebuchet MS" pitchFamily="34" charset="0"/>
              </a:rPr>
              <a:t>Yaralanma tarihi ölüm tarihi ile aynı olmak zorunda değildir.</a:t>
            </a:r>
          </a:p>
          <a:p>
            <a:pPr marL="109728" indent="0">
              <a:buNone/>
            </a:pPr>
            <a:endParaRPr lang="tr-TR" sz="4000" dirty="0">
              <a:solidFill>
                <a:schemeClr val="accent4">
                  <a:lumMod val="75000"/>
                </a:schemeClr>
              </a:solidFill>
              <a:latin typeface="Trebuchet MS" pitchFamily="34" charset="0"/>
            </a:endParaRPr>
          </a:p>
          <a:p>
            <a:r>
              <a:rPr lang="tr-TR" sz="4000" dirty="0">
                <a:solidFill>
                  <a:schemeClr val="accent4">
                    <a:lumMod val="75000"/>
                  </a:schemeClr>
                </a:solidFill>
                <a:latin typeface="Trebuchet MS" pitchFamily="34" charset="0"/>
              </a:rPr>
              <a:t>Tarih tahmini olabilir:  Bu durumda, “tahmini” kelimesi tarihin önüne konabilir. </a:t>
            </a:r>
          </a:p>
          <a:p>
            <a:endParaRPr lang="tr-TR" sz="4000" dirty="0">
              <a:solidFill>
                <a:schemeClr val="accent4">
                  <a:lumMod val="75000"/>
                </a:schemeClr>
              </a:solidFill>
              <a:latin typeface="Trebuchet MS" pitchFamily="34" charset="0"/>
            </a:endParaRPr>
          </a:p>
          <a:p>
            <a:pPr marL="109728" indent="0">
              <a:buNone/>
            </a:pPr>
            <a:r>
              <a:rPr lang="tr-TR" sz="4000" b="1" dirty="0">
                <a:solidFill>
                  <a:srgbClr val="C00000"/>
                </a:solidFill>
              </a:rPr>
              <a:t>Yaralanmanın meydana geldiği yer </a:t>
            </a:r>
            <a:endParaRPr lang="tr-TR" sz="4000" b="1" dirty="0" smtClean="0">
              <a:solidFill>
                <a:srgbClr val="C00000"/>
              </a:solidFill>
            </a:endParaRPr>
          </a:p>
          <a:p>
            <a:pPr marL="109728" indent="0">
              <a:buNone/>
            </a:pPr>
            <a:endParaRPr lang="tr-TR" dirty="0">
              <a:solidFill>
                <a:srgbClr val="C00000"/>
              </a:solidFill>
            </a:endParaRPr>
          </a:p>
          <a:p>
            <a:r>
              <a:rPr lang="tr-TR" sz="4000" dirty="0">
                <a:solidFill>
                  <a:schemeClr val="accent4">
                    <a:lumMod val="75000"/>
                  </a:schemeClr>
                </a:solidFill>
                <a:latin typeface="Trebuchet MS" pitchFamily="34" charset="0"/>
              </a:rPr>
              <a:t>Yaralanmanın meydana geldiği yerin genel kategorisini yazılmalı</a:t>
            </a:r>
          </a:p>
          <a:p>
            <a:endParaRPr lang="tr-TR" sz="4000" dirty="0">
              <a:solidFill>
                <a:schemeClr val="accent4">
                  <a:lumMod val="75000"/>
                </a:schemeClr>
              </a:solidFill>
              <a:latin typeface="Trebuchet MS" pitchFamily="34" charset="0"/>
            </a:endParaRPr>
          </a:p>
          <a:p>
            <a:r>
              <a:rPr lang="tr-TR" sz="4000" dirty="0">
                <a:solidFill>
                  <a:schemeClr val="accent4">
                    <a:lumMod val="75000"/>
                  </a:schemeClr>
                </a:solidFill>
                <a:latin typeface="Trebuchet MS" pitchFamily="34" charset="0"/>
              </a:rPr>
              <a:t>Şirket veya kuruluş isimlerini yazılmaması , sadece yaralanmanın gerçekleştiği yerin genel kategorisini yazılması</a:t>
            </a:r>
          </a:p>
          <a:p>
            <a:pPr marL="109728" indent="0">
              <a:buNone/>
            </a:pPr>
            <a:endParaRPr lang="tr-TR" dirty="0"/>
          </a:p>
          <a:p>
            <a:pPr marL="109728" indent="0">
              <a:buNone/>
            </a:pPr>
            <a:r>
              <a:rPr lang="tr-TR" sz="4000" b="1" dirty="0" smtClean="0">
                <a:solidFill>
                  <a:srgbClr val="C00000"/>
                </a:solidFill>
              </a:rPr>
              <a:t>Örnek : </a:t>
            </a:r>
          </a:p>
          <a:p>
            <a:pPr>
              <a:buFontTx/>
              <a:buChar char="-"/>
            </a:pPr>
            <a:r>
              <a:rPr lang="tr-TR" sz="4000" dirty="0" smtClean="0">
                <a:solidFill>
                  <a:schemeClr val="accent4">
                    <a:lumMod val="75000"/>
                  </a:schemeClr>
                </a:solidFill>
                <a:latin typeface="Trebuchet MS" pitchFamily="34" charset="0"/>
              </a:rPr>
              <a:t>Bina </a:t>
            </a:r>
            <a:r>
              <a:rPr lang="tr-TR" sz="4000" dirty="0">
                <a:solidFill>
                  <a:schemeClr val="accent4">
                    <a:lumMod val="75000"/>
                  </a:schemeClr>
                </a:solidFill>
                <a:latin typeface="Trebuchet MS" pitchFamily="34" charset="0"/>
              </a:rPr>
              <a:t>özelliği; Evde, yatılı kuruluşta, çiftlikte, hapishanede, huzurevinde, ticaret ve okul, gölde, </a:t>
            </a:r>
          </a:p>
          <a:p>
            <a:pPr>
              <a:buFontTx/>
              <a:buChar char="-"/>
            </a:pPr>
            <a:r>
              <a:rPr lang="tr-TR" sz="4000" dirty="0">
                <a:solidFill>
                  <a:schemeClr val="accent4">
                    <a:lumMod val="75000"/>
                  </a:schemeClr>
                </a:solidFill>
                <a:latin typeface="Trebuchet MS" pitchFamily="34" charset="0"/>
              </a:rPr>
              <a:t>İş alanı ; Sanayi ve inşaat yerinde, spor alanı,</a:t>
            </a:r>
          </a:p>
          <a:p>
            <a:pPr>
              <a:buFontTx/>
              <a:buChar char="-"/>
            </a:pPr>
            <a:r>
              <a:rPr lang="tr-TR" sz="4000" dirty="0">
                <a:solidFill>
                  <a:schemeClr val="accent4">
                    <a:lumMod val="75000"/>
                  </a:schemeClr>
                </a:solidFill>
                <a:latin typeface="Trebuchet MS" pitchFamily="34" charset="0"/>
              </a:rPr>
              <a:t>Hizmet alanı; Cadde ve otoyol, otoparkta, mısır tarlasında, kamu dairelerinde, mağazada, eğlence parkında, vs. </a:t>
            </a:r>
          </a:p>
          <a:p>
            <a:endParaRPr lang="tr-TR" sz="4000" dirty="0">
              <a:solidFill>
                <a:schemeClr val="accent4">
                  <a:lumMod val="75000"/>
                </a:schemeClr>
              </a:solidFill>
              <a:latin typeface="Trebuchet MS" pitchFamily="34" charset="0"/>
            </a:endParaRPr>
          </a:p>
        </p:txBody>
      </p:sp>
    </p:spTree>
    <p:extLst>
      <p:ext uri="{BB962C8B-B14F-4D97-AF65-F5344CB8AC3E}">
        <p14:creationId xmlns:p14="http://schemas.microsoft.com/office/powerpoint/2010/main" val="11496701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764704"/>
            <a:ext cx="8229600" cy="418728"/>
          </a:xfrm>
        </p:spPr>
        <p:txBody>
          <a:bodyPr>
            <a:normAutofit fontScale="90000"/>
          </a:bodyPr>
          <a:lstStyle/>
          <a:p>
            <a:r>
              <a:rPr lang="tr-TR" sz="2200" dirty="0" smtClean="0">
                <a:solidFill>
                  <a:srgbClr val="C00000"/>
                </a:solidFill>
              </a:rPr>
              <a:t/>
            </a:r>
            <a:br>
              <a:rPr lang="tr-TR" sz="2200" dirty="0" smtClean="0">
                <a:solidFill>
                  <a:srgbClr val="C00000"/>
                </a:solidFill>
              </a:rPr>
            </a:br>
            <a:r>
              <a:rPr lang="tr-TR" sz="2200" dirty="0" smtClean="0">
                <a:solidFill>
                  <a:srgbClr val="C00000"/>
                </a:solidFill>
              </a:rPr>
              <a:t>Yaralanma </a:t>
            </a:r>
            <a:r>
              <a:rPr lang="tr-TR" sz="2200" dirty="0">
                <a:solidFill>
                  <a:srgbClr val="C00000"/>
                </a:solidFill>
              </a:rPr>
              <a:t>nasıl </a:t>
            </a:r>
            <a:r>
              <a:rPr lang="tr-TR" sz="2200" dirty="0" smtClean="0">
                <a:solidFill>
                  <a:srgbClr val="C00000"/>
                </a:solidFill>
              </a:rPr>
              <a:t>gerçekleştiği; </a:t>
            </a:r>
            <a:r>
              <a:rPr lang="tr-TR" dirty="0"/>
              <a:t/>
            </a:r>
            <a:br>
              <a:rPr lang="tr-TR" dirty="0"/>
            </a:br>
            <a:endParaRPr lang="tr-TR" dirty="0"/>
          </a:p>
        </p:txBody>
      </p:sp>
      <p:sp>
        <p:nvSpPr>
          <p:cNvPr id="3" name="İçerik Yer Tutucusu 2"/>
          <p:cNvSpPr>
            <a:spLocks noGrp="1"/>
          </p:cNvSpPr>
          <p:nvPr>
            <p:ph idx="1"/>
          </p:nvPr>
        </p:nvSpPr>
        <p:spPr>
          <a:xfrm>
            <a:off x="457200" y="1124744"/>
            <a:ext cx="8363272" cy="5544616"/>
          </a:xfrm>
        </p:spPr>
        <p:txBody>
          <a:bodyPr>
            <a:normAutofit fontScale="25000" lnSpcReduction="20000"/>
          </a:bodyPr>
          <a:lstStyle/>
          <a:p>
            <a:endParaRPr lang="tr-TR" dirty="0" smtClean="0"/>
          </a:p>
          <a:p>
            <a:r>
              <a:rPr lang="tr-TR" sz="6000" dirty="0">
                <a:solidFill>
                  <a:schemeClr val="accent4">
                    <a:lumMod val="75000"/>
                  </a:schemeClr>
                </a:solidFill>
                <a:latin typeface="Trebuchet MS" pitchFamily="34" charset="0"/>
              </a:rPr>
              <a:t>Dış nedenin kısa bir açıklamasını önce gelen bir ölüm nedeni olarak Bölüm </a:t>
            </a:r>
            <a:r>
              <a:rPr lang="tr-TR" sz="6000" dirty="0" err="1">
                <a:solidFill>
                  <a:schemeClr val="accent4">
                    <a:lumMod val="75000"/>
                  </a:schemeClr>
                </a:solidFill>
                <a:latin typeface="Trebuchet MS" pitchFamily="34" charset="0"/>
              </a:rPr>
              <a:t>I’de</a:t>
            </a:r>
            <a:r>
              <a:rPr lang="tr-TR" sz="6000" dirty="0">
                <a:solidFill>
                  <a:schemeClr val="accent4">
                    <a:lumMod val="75000"/>
                  </a:schemeClr>
                </a:solidFill>
                <a:latin typeface="Trebuchet MS" pitchFamily="34" charset="0"/>
              </a:rPr>
              <a:t> satır I(b)'ye veya I(c)’ye, takip eden yaralanmaların sıralanmasına bağlı olarak yazınız veya varsa belirli kutucukta rapor ediniz.  </a:t>
            </a:r>
          </a:p>
          <a:p>
            <a:endParaRPr lang="tr-TR" sz="6000" dirty="0">
              <a:solidFill>
                <a:schemeClr val="accent4">
                  <a:lumMod val="75000"/>
                </a:schemeClr>
              </a:solidFill>
              <a:latin typeface="Trebuchet MS" pitchFamily="34" charset="0"/>
            </a:endParaRPr>
          </a:p>
          <a:p>
            <a:r>
              <a:rPr lang="tr-TR" sz="6000" dirty="0">
                <a:solidFill>
                  <a:schemeClr val="accent4">
                    <a:lumMod val="75000"/>
                  </a:schemeClr>
                </a:solidFill>
                <a:latin typeface="Trebuchet MS" pitchFamily="34" charset="0"/>
              </a:rPr>
              <a:t>Yaralanmanın nasıl meydana geldiğine dair koşulları veya kazanın ya da yaralanmanın nedenini açıklayarak kısa bir tanımlamasını yapınız, örneğin "ev boyarken merdivenden düştü", "bisiklet kullanırken yoldan çıktı" veya "araba-kamyon çarpışmasında araba sürücüsü".  </a:t>
            </a:r>
          </a:p>
          <a:p>
            <a:endParaRPr lang="tr-TR" sz="6000" dirty="0"/>
          </a:p>
          <a:p>
            <a:r>
              <a:rPr lang="tr-TR" sz="6000" dirty="0">
                <a:solidFill>
                  <a:schemeClr val="accent4">
                    <a:lumMod val="75000"/>
                  </a:schemeClr>
                </a:solidFill>
                <a:latin typeface="Trebuchet MS" pitchFamily="34" charset="0"/>
              </a:rPr>
              <a:t>Kaza eseri düşüşler söz konusu olduğunda, düşüş koşulları da belirtilmelidir; örneğin "evde merdivenlerden kaza eseri düşmek", ya da "bakımevinde yataktan düşmek".  </a:t>
            </a:r>
          </a:p>
          <a:p>
            <a:endParaRPr lang="tr-TR" sz="6000" dirty="0">
              <a:solidFill>
                <a:schemeClr val="accent4">
                  <a:lumMod val="75000"/>
                </a:schemeClr>
              </a:solidFill>
              <a:latin typeface="Trebuchet MS" pitchFamily="34" charset="0"/>
            </a:endParaRPr>
          </a:p>
          <a:p>
            <a:r>
              <a:rPr lang="tr-TR" sz="6000" dirty="0">
                <a:solidFill>
                  <a:schemeClr val="accent4">
                    <a:lumMod val="75000"/>
                  </a:schemeClr>
                </a:solidFill>
                <a:latin typeface="Trebuchet MS" pitchFamily="34" charset="0"/>
              </a:rPr>
              <a:t>Düşüşün zemin seviyesinde gerçekleşip gerçekleşmediğini, örnek olarak “evin bahçesinde yürürken buza basıp kaydı" ya da zeminden yüksek bir seviyede gerçekleşip gerçekleşmediğini belirtiniz, örnek olarak “işyerinde yapı iskelesinden düştü”.</a:t>
            </a:r>
          </a:p>
          <a:p>
            <a:pPr marL="109728" indent="0">
              <a:buNone/>
            </a:pPr>
            <a:endParaRPr lang="tr-TR" sz="6000" dirty="0">
              <a:solidFill>
                <a:schemeClr val="accent4">
                  <a:lumMod val="75000"/>
                </a:schemeClr>
              </a:solidFill>
              <a:latin typeface="Trebuchet MS" pitchFamily="34" charset="0"/>
            </a:endParaRPr>
          </a:p>
          <a:p>
            <a:r>
              <a:rPr lang="tr-TR" sz="6000" dirty="0">
                <a:solidFill>
                  <a:schemeClr val="accent4">
                    <a:lumMod val="75000"/>
                  </a:schemeClr>
                </a:solidFill>
                <a:latin typeface="Trebuchet MS" pitchFamily="34" charset="0"/>
              </a:rPr>
              <a:t>Yaralanma anında gerçekleştirilen faaliyet eğer biliniyorsa belirtilmelidir (mesela:  "araba yıkarken", "okula koşarken" vs.).  </a:t>
            </a:r>
          </a:p>
          <a:p>
            <a:pPr marL="109728" indent="0">
              <a:buNone/>
            </a:pPr>
            <a:endParaRPr lang="tr-TR" sz="6000" dirty="0">
              <a:solidFill>
                <a:schemeClr val="accent4">
                  <a:lumMod val="75000"/>
                </a:schemeClr>
              </a:solidFill>
              <a:latin typeface="Trebuchet MS" pitchFamily="34" charset="0"/>
            </a:endParaRPr>
          </a:p>
          <a:p>
            <a:r>
              <a:rPr lang="tr-TR" sz="6000" dirty="0">
                <a:solidFill>
                  <a:schemeClr val="accent4">
                    <a:lumMod val="75000"/>
                  </a:schemeClr>
                </a:solidFill>
                <a:latin typeface="Trebuchet MS" pitchFamily="34" charset="0"/>
              </a:rPr>
              <a:t>Yaralanma/zehirlenmeye herhangi bir alet, silah, kimyasal madde, ilaç karıştıysa belirtilmeli ve belirlenmelidir, </a:t>
            </a:r>
          </a:p>
          <a:p>
            <a:endParaRPr lang="tr-TR" sz="6000" dirty="0">
              <a:solidFill>
                <a:schemeClr val="accent4">
                  <a:lumMod val="75000"/>
                </a:schemeClr>
              </a:solidFill>
              <a:latin typeface="Trebuchet MS" pitchFamily="34" charset="0"/>
            </a:endParaRPr>
          </a:p>
          <a:p>
            <a:pPr marL="109728" indent="0">
              <a:buNone/>
            </a:pPr>
            <a:r>
              <a:rPr lang="tr-TR" sz="6000" dirty="0">
                <a:solidFill>
                  <a:srgbClr val="FF0000"/>
                </a:solidFill>
                <a:latin typeface="Trebuchet MS" pitchFamily="34" charset="0"/>
              </a:rPr>
              <a:t>      Örnek:</a:t>
            </a:r>
            <a:r>
              <a:rPr lang="tr-TR" sz="6000" dirty="0">
                <a:solidFill>
                  <a:schemeClr val="accent4">
                    <a:lumMod val="75000"/>
                  </a:schemeClr>
                </a:solidFill>
                <a:latin typeface="Trebuchet MS" pitchFamily="34" charset="0"/>
              </a:rPr>
              <a:t>  “meşrubat şişesinde saklanan bitki öldürücü herbisiti kaza eseri yutmuş", “bir saldırı sırasında bilinmeyen bir kişi tarafından mutfak bıçağıyla bıçaklanmış”, “motorlu araç egzoz gazı soluyarak kasıtlı karbon monoksit zehirlenmesi”, “av sırasında av tüfeğiyle sırtından vurulmuş”.</a:t>
            </a:r>
          </a:p>
        </p:txBody>
      </p:sp>
    </p:spTree>
    <p:extLst>
      <p:ext uri="{BB962C8B-B14F-4D97-AF65-F5344CB8AC3E}">
        <p14:creationId xmlns:p14="http://schemas.microsoft.com/office/powerpoint/2010/main" val="296481148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692696"/>
            <a:ext cx="8568952" cy="720080"/>
          </a:xfrm>
        </p:spPr>
        <p:txBody>
          <a:bodyPr>
            <a:noAutofit/>
          </a:bodyPr>
          <a:lstStyle/>
          <a:p>
            <a:r>
              <a:rPr lang="tr-TR" sz="3200" dirty="0" smtClean="0">
                <a:solidFill>
                  <a:srgbClr val="C00000"/>
                </a:solidFill>
              </a:rPr>
              <a:t/>
            </a:r>
            <a:br>
              <a:rPr lang="tr-TR" sz="3200" dirty="0" smtClean="0">
                <a:solidFill>
                  <a:srgbClr val="C00000"/>
                </a:solidFill>
              </a:rPr>
            </a:br>
            <a:r>
              <a:rPr lang="tr-TR" sz="36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t>Taşıt kazaları </a:t>
            </a:r>
            <a:r>
              <a:rPr lang="tr-TR" sz="3200" dirty="0">
                <a:solidFill>
                  <a:srgbClr val="C00000"/>
                </a:solidFill>
              </a:rPr>
              <a:t/>
            </a:r>
            <a:br>
              <a:rPr lang="tr-TR" sz="3200" dirty="0">
                <a:solidFill>
                  <a:srgbClr val="C00000"/>
                </a:solidFill>
              </a:rPr>
            </a:br>
            <a:endParaRPr lang="tr-TR" sz="3200" dirty="0">
              <a:solidFill>
                <a:srgbClr val="C00000"/>
              </a:solidFill>
            </a:endParaRPr>
          </a:p>
        </p:txBody>
      </p:sp>
      <p:sp>
        <p:nvSpPr>
          <p:cNvPr id="3" name="İçerik Yer Tutucusu 2"/>
          <p:cNvSpPr>
            <a:spLocks noGrp="1"/>
          </p:cNvSpPr>
          <p:nvPr>
            <p:ph idx="1"/>
          </p:nvPr>
        </p:nvSpPr>
        <p:spPr>
          <a:xfrm>
            <a:off x="467544" y="1628800"/>
            <a:ext cx="8229600" cy="4325112"/>
          </a:xfrm>
        </p:spPr>
        <p:txBody>
          <a:bodyPr>
            <a:noAutofit/>
          </a:bodyPr>
          <a:lstStyle/>
          <a:p>
            <a:r>
              <a:rPr lang="tr-TR" sz="1600" dirty="0">
                <a:solidFill>
                  <a:schemeClr val="accent4">
                    <a:lumMod val="75000"/>
                  </a:schemeClr>
                </a:solidFill>
                <a:latin typeface="Trebuchet MS" pitchFamily="34" charset="0"/>
              </a:rPr>
              <a:t>Eğer ölüm taşıt kazalarına bağlı ise mutlaka belirtilmeli;  </a:t>
            </a:r>
          </a:p>
          <a:p>
            <a:endParaRPr lang="tr-TR" sz="1600" dirty="0">
              <a:solidFill>
                <a:schemeClr val="accent4">
                  <a:lumMod val="75000"/>
                </a:schemeClr>
              </a:solidFill>
              <a:latin typeface="Trebuchet MS" pitchFamily="34" charset="0"/>
            </a:endParaRPr>
          </a:p>
          <a:p>
            <a:pPr lvl="0"/>
            <a:r>
              <a:rPr lang="tr-TR" sz="1600" dirty="0">
                <a:solidFill>
                  <a:schemeClr val="accent4">
                    <a:lumMod val="75000"/>
                  </a:schemeClr>
                </a:solidFill>
                <a:latin typeface="Trebuchet MS" pitchFamily="34" charset="0"/>
              </a:rPr>
              <a:t>Koşullara bağlı olarak taşıt türü (bisiklet, araba, ağır yük taşıtı, buldozer, tren, çok hafif uçak, sabit kanatlı ticari uçak, at, yolcu gemisi, yelkenli,...),  </a:t>
            </a:r>
          </a:p>
          <a:p>
            <a:pPr lvl="0"/>
            <a:endParaRPr lang="tr-TR" sz="1600" dirty="0">
              <a:solidFill>
                <a:schemeClr val="accent4">
                  <a:lumMod val="75000"/>
                </a:schemeClr>
              </a:solidFill>
              <a:latin typeface="Trebuchet MS" pitchFamily="34" charset="0"/>
            </a:endParaRPr>
          </a:p>
          <a:p>
            <a:pPr lvl="0"/>
            <a:r>
              <a:rPr lang="tr-TR" sz="1600" dirty="0">
                <a:solidFill>
                  <a:schemeClr val="accent4">
                    <a:lumMod val="75000"/>
                  </a:schemeClr>
                </a:solidFill>
                <a:latin typeface="Trebuchet MS" pitchFamily="34" charset="0"/>
              </a:rPr>
              <a:t>Eğer birden fazla taşıt söz konusu ise kısaca tanımlayın ve belirtiniz, </a:t>
            </a:r>
          </a:p>
          <a:p>
            <a:pPr lvl="0"/>
            <a:r>
              <a:rPr lang="tr-TR" sz="1600" dirty="0">
                <a:solidFill>
                  <a:schemeClr val="accent4">
                    <a:lumMod val="75000"/>
                  </a:schemeClr>
                </a:solidFill>
                <a:latin typeface="Trebuchet MS" pitchFamily="34" charset="0"/>
              </a:rPr>
              <a:t> </a:t>
            </a:r>
          </a:p>
          <a:p>
            <a:pPr lvl="0"/>
            <a:r>
              <a:rPr lang="tr-TR" sz="1600" dirty="0">
                <a:solidFill>
                  <a:schemeClr val="accent4">
                    <a:lumMod val="75000"/>
                  </a:schemeClr>
                </a:solidFill>
                <a:latin typeface="Trebuchet MS" pitchFamily="34" charset="0"/>
              </a:rPr>
              <a:t>Ölen kişinin içinde bulunduğu aracın türünü belirtiniz, </a:t>
            </a:r>
          </a:p>
          <a:p>
            <a:pPr lvl="0"/>
            <a:endParaRPr lang="tr-TR" sz="1600" dirty="0">
              <a:solidFill>
                <a:schemeClr val="accent4">
                  <a:lumMod val="75000"/>
                </a:schemeClr>
              </a:solidFill>
              <a:latin typeface="Trebuchet MS" pitchFamily="34" charset="0"/>
            </a:endParaRPr>
          </a:p>
          <a:p>
            <a:pPr lvl="0"/>
            <a:r>
              <a:rPr lang="tr-TR" sz="1600" dirty="0">
                <a:solidFill>
                  <a:schemeClr val="accent4">
                    <a:lumMod val="75000"/>
                  </a:schemeClr>
                </a:solidFill>
                <a:latin typeface="Trebuchet MS" pitchFamily="34" charset="0"/>
              </a:rPr>
              <a:t>Ölen kişinin sürücü, yolcu, yaya veya aracın dışında olan biri olup olmadığını belirtiniz, </a:t>
            </a:r>
          </a:p>
          <a:p>
            <a:pPr lvl="0"/>
            <a:endParaRPr lang="tr-TR" sz="1600" dirty="0">
              <a:solidFill>
                <a:schemeClr val="accent4">
                  <a:lumMod val="75000"/>
                </a:schemeClr>
              </a:solidFill>
              <a:latin typeface="Trebuchet MS" pitchFamily="34" charset="0"/>
            </a:endParaRPr>
          </a:p>
          <a:p>
            <a:pPr lvl="0"/>
            <a:r>
              <a:rPr lang="tr-TR" sz="1600" dirty="0">
                <a:solidFill>
                  <a:schemeClr val="accent4">
                    <a:lumMod val="75000"/>
                  </a:schemeClr>
                </a:solidFill>
                <a:latin typeface="Trebuchet MS" pitchFamily="34" charset="0"/>
              </a:rPr>
              <a:t>Kazanın meydana geldiği yer (otoyolda, otoyol dışında, tren peronunda, kayak alanında, arazide, mısır tarlasında, limanda,...),</a:t>
            </a:r>
          </a:p>
          <a:p>
            <a:pPr lvl="0"/>
            <a:endParaRPr lang="tr-TR" sz="1600" dirty="0">
              <a:solidFill>
                <a:schemeClr val="accent4">
                  <a:lumMod val="75000"/>
                </a:schemeClr>
              </a:solidFill>
              <a:latin typeface="Trebuchet MS" pitchFamily="34" charset="0"/>
            </a:endParaRPr>
          </a:p>
          <a:p>
            <a:pPr lvl="0"/>
            <a:r>
              <a:rPr lang="tr-TR" sz="1600" dirty="0">
                <a:solidFill>
                  <a:schemeClr val="accent4">
                    <a:lumMod val="75000"/>
                  </a:schemeClr>
                </a:solidFill>
                <a:latin typeface="Trebuchet MS" pitchFamily="34" charset="0"/>
              </a:rPr>
              <a:t>Eğer bir çarpışma gerçekleştiyse, çarpışmaya dahil olan araçların eşyalarını ve türlerini belirtiniz. </a:t>
            </a:r>
          </a:p>
          <a:p>
            <a:endParaRPr lang="tr-TR" sz="1600" dirty="0">
              <a:solidFill>
                <a:schemeClr val="accent4">
                  <a:lumMod val="75000"/>
                </a:schemeClr>
              </a:solidFill>
              <a:latin typeface="Trebuchet MS" pitchFamily="34" charset="0"/>
            </a:endParaRPr>
          </a:p>
        </p:txBody>
      </p:sp>
    </p:spTree>
    <p:extLst>
      <p:ext uri="{BB962C8B-B14F-4D97-AF65-F5344CB8AC3E}">
        <p14:creationId xmlns:p14="http://schemas.microsoft.com/office/powerpoint/2010/main" val="419655748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3600" dirty="0">
                <a:solidFill>
                  <a:srgbClr val="C00000"/>
                </a:solidFill>
              </a:rPr>
              <a:t>İYİ BELGELEME YÖNTEMLERİ </a:t>
            </a:r>
          </a:p>
        </p:txBody>
      </p:sp>
    </p:spTree>
    <p:extLst>
      <p:ext uri="{BB962C8B-B14F-4D97-AF65-F5344CB8AC3E}">
        <p14:creationId xmlns:p14="http://schemas.microsoft.com/office/powerpoint/2010/main" val="310603073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6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t>Önlem Mekanizmaları:  Nasıl ve Ne zaman  </a:t>
            </a:r>
            <a:r>
              <a:rPr lang="tr-TR" sz="3200" dirty="0">
                <a:solidFill>
                  <a:srgbClr val="C00000"/>
                </a:solidFill>
              </a:rPr>
              <a:t/>
            </a:r>
            <a:br>
              <a:rPr lang="tr-TR" sz="3200" dirty="0">
                <a:solidFill>
                  <a:srgbClr val="C00000"/>
                </a:solidFill>
              </a:rPr>
            </a:br>
            <a:endParaRPr lang="tr-TR" sz="3200" dirty="0">
              <a:solidFill>
                <a:srgbClr val="C00000"/>
              </a:solidFill>
            </a:endParaRPr>
          </a:p>
        </p:txBody>
      </p:sp>
      <p:sp>
        <p:nvSpPr>
          <p:cNvPr id="3" name="İçerik Yer Tutucusu 2"/>
          <p:cNvSpPr>
            <a:spLocks noGrp="1"/>
          </p:cNvSpPr>
          <p:nvPr>
            <p:ph idx="1"/>
          </p:nvPr>
        </p:nvSpPr>
        <p:spPr>
          <a:xfrm>
            <a:off x="457200" y="1700808"/>
            <a:ext cx="8229600" cy="4873728"/>
          </a:xfrm>
        </p:spPr>
        <p:txBody>
          <a:bodyPr>
            <a:normAutofit fontScale="70000" lnSpcReduction="20000"/>
          </a:bodyPr>
          <a:lstStyle/>
          <a:p>
            <a:pPr marL="109728" indent="0">
              <a:buNone/>
            </a:pPr>
            <a:endParaRPr lang="tr-TR" dirty="0" smtClean="0"/>
          </a:p>
          <a:p>
            <a:pPr marL="109728" indent="0" algn="just">
              <a:buNone/>
            </a:pPr>
            <a:r>
              <a:rPr lang="tr-TR" sz="2600" dirty="0">
                <a:solidFill>
                  <a:schemeClr val="accent4">
                    <a:lumMod val="75000"/>
                  </a:schemeClr>
                </a:solidFill>
                <a:latin typeface="Trebuchet MS" pitchFamily="34" charset="0"/>
              </a:rPr>
              <a:t>En yakın neden, ölüm mekanizması ya da ölüme yol açan olay anlamına gelmez. </a:t>
            </a:r>
          </a:p>
          <a:p>
            <a:pPr algn="just"/>
            <a:endParaRPr lang="tr-TR" sz="2600" dirty="0">
              <a:solidFill>
                <a:schemeClr val="accent4">
                  <a:lumMod val="75000"/>
                </a:schemeClr>
              </a:solidFill>
              <a:latin typeface="Trebuchet MS" pitchFamily="34" charset="0"/>
            </a:endParaRPr>
          </a:p>
          <a:p>
            <a:pPr marL="109728" indent="0" algn="just">
              <a:buNone/>
            </a:pPr>
            <a:r>
              <a:rPr lang="tr-TR" sz="2600" dirty="0">
                <a:solidFill>
                  <a:schemeClr val="accent4">
                    <a:lumMod val="75000"/>
                  </a:schemeClr>
                </a:solidFill>
                <a:latin typeface="Trebuchet MS" pitchFamily="34" charset="0"/>
              </a:rPr>
              <a:t>(Örnek olarak, kardiyak </a:t>
            </a:r>
            <a:r>
              <a:rPr lang="tr-TR" sz="2600" dirty="0" err="1">
                <a:solidFill>
                  <a:schemeClr val="accent4">
                    <a:lumMod val="75000"/>
                  </a:schemeClr>
                </a:solidFill>
                <a:latin typeface="Trebuchet MS" pitchFamily="34" charset="0"/>
              </a:rPr>
              <a:t>arrest</a:t>
            </a:r>
            <a:r>
              <a:rPr lang="tr-TR" sz="2600" dirty="0">
                <a:solidFill>
                  <a:schemeClr val="accent4">
                    <a:lumMod val="75000"/>
                  </a:schemeClr>
                </a:solidFill>
                <a:latin typeface="Trebuchet MS" pitchFamily="34" charset="0"/>
              </a:rPr>
              <a:t> veya solunum </a:t>
            </a:r>
            <a:r>
              <a:rPr lang="tr-TR" sz="2600" dirty="0" err="1">
                <a:solidFill>
                  <a:schemeClr val="accent4">
                    <a:lumMod val="75000"/>
                  </a:schemeClr>
                </a:solidFill>
                <a:latin typeface="Trebuchet MS" pitchFamily="34" charset="0"/>
              </a:rPr>
              <a:t>arrest</a:t>
            </a:r>
            <a:r>
              <a:rPr lang="tr-TR" sz="2600" dirty="0">
                <a:solidFill>
                  <a:schemeClr val="accent4">
                    <a:lumMod val="75000"/>
                  </a:schemeClr>
                </a:solidFill>
                <a:latin typeface="Trebuchet MS" pitchFamily="34" charset="0"/>
              </a:rPr>
              <a:t>).  </a:t>
            </a:r>
          </a:p>
          <a:p>
            <a:pPr algn="just"/>
            <a:endParaRPr lang="tr-TR" sz="2600" dirty="0">
              <a:solidFill>
                <a:schemeClr val="accent4">
                  <a:lumMod val="75000"/>
                </a:schemeClr>
              </a:solidFill>
              <a:latin typeface="Trebuchet MS" pitchFamily="34" charset="0"/>
            </a:endParaRPr>
          </a:p>
          <a:p>
            <a:pPr algn="just"/>
            <a:r>
              <a:rPr lang="tr-TR" sz="2600" dirty="0">
                <a:solidFill>
                  <a:schemeClr val="accent4">
                    <a:lumMod val="75000"/>
                  </a:schemeClr>
                </a:solidFill>
                <a:latin typeface="Trebuchet MS" pitchFamily="34" charset="0"/>
              </a:rPr>
              <a:t>Ölüm mekanizması (örnek olarak, kardiyak ya da solunum </a:t>
            </a:r>
            <a:r>
              <a:rPr lang="tr-TR" sz="2600" dirty="0" err="1">
                <a:solidFill>
                  <a:schemeClr val="accent4">
                    <a:lumMod val="75000"/>
                  </a:schemeClr>
                </a:solidFill>
                <a:latin typeface="Trebuchet MS" pitchFamily="34" charset="0"/>
              </a:rPr>
              <a:t>arresti</a:t>
            </a:r>
            <a:r>
              <a:rPr lang="tr-TR" sz="2600" dirty="0">
                <a:solidFill>
                  <a:schemeClr val="accent4">
                    <a:lumMod val="75000"/>
                  </a:schemeClr>
                </a:solidFill>
                <a:latin typeface="Trebuchet MS" pitchFamily="34" charset="0"/>
              </a:rPr>
              <a:t>), hastalık süreci ile belirli bir şekilde bağlantılı olmayan bir ifade olduğu ve sadece ölüm gerçeğini doğruladığı için en yakın ölüm nedeni olarak rapor edilmemeli,  </a:t>
            </a:r>
          </a:p>
          <a:p>
            <a:pPr algn="just"/>
            <a:endParaRPr lang="tr-TR" sz="2600" dirty="0">
              <a:solidFill>
                <a:schemeClr val="accent4">
                  <a:lumMod val="75000"/>
                </a:schemeClr>
              </a:solidFill>
              <a:latin typeface="Trebuchet MS" pitchFamily="34" charset="0"/>
            </a:endParaRPr>
          </a:p>
          <a:p>
            <a:pPr algn="just"/>
            <a:r>
              <a:rPr lang="tr-TR" sz="2600" dirty="0">
                <a:solidFill>
                  <a:schemeClr val="accent4">
                    <a:lumMod val="75000"/>
                  </a:schemeClr>
                </a:solidFill>
                <a:latin typeface="Trebuchet MS" pitchFamily="34" charset="0"/>
              </a:rPr>
              <a:t>Eğer bir organ sistemi yetmezliği (kalp yetmezliği, karaciğer yetmezliği, böbrek yetmezliği veya solunum yetmezliği gibi) bir ölüm nedeni olarak sıralanıyorsa, altında bulunan satırda(satırlarda) </a:t>
            </a:r>
            <a:r>
              <a:rPr lang="tr-TR" sz="2600" dirty="0" err="1">
                <a:solidFill>
                  <a:schemeClr val="accent4">
                    <a:lumMod val="75000"/>
                  </a:schemeClr>
                </a:solidFill>
                <a:latin typeface="Trebuchet MS" pitchFamily="34" charset="0"/>
              </a:rPr>
              <a:t>etyolojisini</a:t>
            </a:r>
            <a:r>
              <a:rPr lang="tr-TR" sz="2600" dirty="0">
                <a:solidFill>
                  <a:schemeClr val="accent4">
                    <a:lumMod val="75000"/>
                  </a:schemeClr>
                </a:solidFill>
                <a:latin typeface="Trebuchet MS" pitchFamily="34" charset="0"/>
              </a:rPr>
              <a:t> her zaman rapor edilmeli,</a:t>
            </a:r>
          </a:p>
          <a:p>
            <a:pPr algn="just"/>
            <a:endParaRPr lang="tr-TR" sz="2600" dirty="0">
              <a:solidFill>
                <a:schemeClr val="accent4">
                  <a:lumMod val="75000"/>
                </a:schemeClr>
              </a:solidFill>
              <a:latin typeface="Trebuchet MS" pitchFamily="34" charset="0"/>
            </a:endParaRPr>
          </a:p>
          <a:p>
            <a:pPr marL="109728" indent="0" algn="just">
              <a:buNone/>
            </a:pPr>
            <a:r>
              <a:rPr lang="tr-TR" sz="2600" dirty="0">
                <a:solidFill>
                  <a:srgbClr val="FF0000"/>
                </a:solidFill>
                <a:latin typeface="Trebuchet MS" pitchFamily="34" charset="0"/>
              </a:rPr>
              <a:t>Örnek;  </a:t>
            </a:r>
            <a:r>
              <a:rPr lang="tr-TR" sz="2600" dirty="0">
                <a:solidFill>
                  <a:schemeClr val="accent4">
                    <a:lumMod val="75000"/>
                  </a:schemeClr>
                </a:solidFill>
                <a:latin typeface="Trebuchet MS" pitchFamily="34" charset="0"/>
              </a:rPr>
              <a:t>“Tip I diyabet </a:t>
            </a:r>
            <a:r>
              <a:rPr lang="tr-TR" sz="2600" dirty="0" err="1">
                <a:solidFill>
                  <a:schemeClr val="accent4">
                    <a:lumMod val="75000"/>
                  </a:schemeClr>
                </a:solidFill>
                <a:latin typeface="Trebuchet MS" pitchFamily="34" charset="0"/>
              </a:rPr>
              <a:t>mellitusa</a:t>
            </a:r>
            <a:r>
              <a:rPr lang="tr-TR" sz="2600" dirty="0">
                <a:solidFill>
                  <a:schemeClr val="accent4">
                    <a:lumMod val="75000"/>
                  </a:schemeClr>
                </a:solidFill>
                <a:latin typeface="Trebuchet MS" pitchFamily="34" charset="0"/>
              </a:rPr>
              <a:t> bağlı solunum yetmezliği" ya da "etilen glikol zehirlenmesine bağlı karaciğer komasından kaynaklanan çeşitli organ yetmezliği").  </a:t>
            </a:r>
          </a:p>
          <a:p>
            <a:endParaRPr lang="tr-TR" dirty="0"/>
          </a:p>
        </p:txBody>
      </p:sp>
    </p:spTree>
    <p:extLst>
      <p:ext uri="{BB962C8B-B14F-4D97-AF65-F5344CB8AC3E}">
        <p14:creationId xmlns:p14="http://schemas.microsoft.com/office/powerpoint/2010/main" val="210412575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764704"/>
            <a:ext cx="8229600" cy="648072"/>
          </a:xfrm>
        </p:spPr>
        <p:txBody>
          <a:bodyPr>
            <a:normAutofit fontScale="90000"/>
          </a:bodyPr>
          <a:lstStyle/>
          <a:p>
            <a:r>
              <a:rPr lang="tr-TR" dirty="0" smtClean="0">
                <a:solidFill>
                  <a:srgbClr val="C00000"/>
                </a:solidFill>
              </a:rPr>
              <a:t/>
            </a:r>
            <a:br>
              <a:rPr lang="tr-TR" dirty="0" smtClean="0">
                <a:solidFill>
                  <a:srgbClr val="C00000"/>
                </a:solidFill>
              </a:rPr>
            </a:br>
            <a:r>
              <a:rPr lang="tr-TR" sz="36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t>Belirlilik ve Kalite Nasıl Artırılır </a:t>
            </a:r>
            <a:br>
              <a:rPr lang="tr-TR" sz="36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br>
            <a:endParaRPr lang="tr-TR" sz="36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endParaRPr>
          </a:p>
        </p:txBody>
      </p:sp>
      <p:sp>
        <p:nvSpPr>
          <p:cNvPr id="3" name="İçerik Yer Tutucusu 2"/>
          <p:cNvSpPr>
            <a:spLocks noGrp="1"/>
          </p:cNvSpPr>
          <p:nvPr>
            <p:ph idx="1"/>
          </p:nvPr>
        </p:nvSpPr>
        <p:spPr>
          <a:xfrm>
            <a:off x="457200" y="1412776"/>
            <a:ext cx="8291264" cy="5112568"/>
          </a:xfrm>
        </p:spPr>
        <p:txBody>
          <a:bodyPr>
            <a:noAutofit/>
          </a:bodyPr>
          <a:lstStyle/>
          <a:p>
            <a:pPr algn="just">
              <a:lnSpc>
                <a:spcPct val="80000"/>
              </a:lnSpc>
              <a:buFont typeface="Arial" panose="020B0604020202020204" pitchFamily="34" charset="0"/>
              <a:buChar char="•"/>
            </a:pPr>
            <a:r>
              <a:rPr lang="tr-TR" sz="1800" dirty="0">
                <a:solidFill>
                  <a:schemeClr val="accent4">
                    <a:lumMod val="75000"/>
                  </a:schemeClr>
                </a:solidFill>
                <a:latin typeface="Trebuchet MS" pitchFamily="34" charset="0"/>
              </a:rPr>
              <a:t>Her bir durumun alanı(alanları), </a:t>
            </a:r>
            <a:r>
              <a:rPr lang="tr-TR" sz="1800" dirty="0" err="1">
                <a:solidFill>
                  <a:schemeClr val="accent4">
                    <a:lumMod val="75000"/>
                  </a:schemeClr>
                </a:solidFill>
                <a:latin typeface="Trebuchet MS" pitchFamily="34" charset="0"/>
              </a:rPr>
              <a:t>etyolojisi</a:t>
            </a:r>
            <a:r>
              <a:rPr lang="tr-TR" sz="1800" dirty="0">
                <a:solidFill>
                  <a:schemeClr val="accent4">
                    <a:lumMod val="75000"/>
                  </a:schemeClr>
                </a:solidFill>
                <a:latin typeface="Trebuchet MS" pitchFamily="34" charset="0"/>
              </a:rPr>
              <a:t>, süresi ve ortaya çıkması ile ilgili olarak kesin bir şekilde rapor edilmesi gereklidir. </a:t>
            </a:r>
          </a:p>
          <a:p>
            <a:pPr algn="just">
              <a:lnSpc>
                <a:spcPct val="80000"/>
              </a:lnSpc>
              <a:buFont typeface="Arial" panose="020B0604020202020204" pitchFamily="34" charset="0"/>
              <a:buChar char="•"/>
            </a:pPr>
            <a:endParaRPr lang="tr-TR" sz="1800" dirty="0">
              <a:solidFill>
                <a:schemeClr val="accent4">
                  <a:lumMod val="75000"/>
                </a:schemeClr>
              </a:solidFill>
              <a:latin typeface="Trebuchet MS" pitchFamily="34" charset="0"/>
            </a:endParaRPr>
          </a:p>
          <a:p>
            <a:pPr algn="just">
              <a:lnSpc>
                <a:spcPct val="80000"/>
              </a:lnSpc>
              <a:buFont typeface="Arial" panose="020B0604020202020204" pitchFamily="34" charset="0"/>
              <a:buChar char="•"/>
            </a:pPr>
            <a:r>
              <a:rPr lang="tr-TR" sz="1800" dirty="0">
                <a:solidFill>
                  <a:schemeClr val="accent4">
                    <a:lumMod val="75000"/>
                  </a:schemeClr>
                </a:solidFill>
                <a:latin typeface="Trebuchet MS" pitchFamily="34" charset="0"/>
              </a:rPr>
              <a:t>Tümörlerin belgelenmesi için;</a:t>
            </a:r>
          </a:p>
          <a:p>
            <a:pPr algn="just">
              <a:lnSpc>
                <a:spcPct val="80000"/>
              </a:lnSpc>
              <a:buFont typeface="Trebuchet MS" panose="020B0603020202020204" pitchFamily="34" charset="0"/>
              <a:buChar char="―"/>
            </a:pPr>
            <a:r>
              <a:rPr lang="tr-TR" sz="1800" dirty="0">
                <a:solidFill>
                  <a:schemeClr val="accent4">
                    <a:lumMod val="75000"/>
                  </a:schemeClr>
                </a:solidFill>
                <a:latin typeface="Trebuchet MS" pitchFamily="34" charset="0"/>
              </a:rPr>
              <a:t>Alan, </a:t>
            </a:r>
          </a:p>
          <a:p>
            <a:pPr algn="just">
              <a:lnSpc>
                <a:spcPct val="80000"/>
              </a:lnSpc>
              <a:buFont typeface="Trebuchet MS" panose="020B0603020202020204" pitchFamily="34" charset="0"/>
              <a:buChar char="―"/>
            </a:pPr>
            <a:r>
              <a:rPr lang="tr-TR" sz="1800" dirty="0">
                <a:solidFill>
                  <a:schemeClr val="accent4">
                    <a:lumMod val="75000"/>
                  </a:schemeClr>
                </a:solidFill>
                <a:latin typeface="Trebuchet MS" pitchFamily="34" charset="0"/>
              </a:rPr>
              <a:t>Morfoloji, </a:t>
            </a:r>
          </a:p>
          <a:p>
            <a:pPr algn="just">
              <a:lnSpc>
                <a:spcPct val="80000"/>
              </a:lnSpc>
              <a:buFont typeface="Trebuchet MS" panose="020B0603020202020204" pitchFamily="34" charset="0"/>
              <a:buChar char="―"/>
            </a:pPr>
            <a:r>
              <a:rPr lang="tr-TR" sz="1800" dirty="0">
                <a:solidFill>
                  <a:schemeClr val="accent4">
                    <a:lumMod val="75000"/>
                  </a:schemeClr>
                </a:solidFill>
                <a:latin typeface="Trebuchet MS" pitchFamily="34" charset="0"/>
              </a:rPr>
              <a:t>Davranış, </a:t>
            </a:r>
          </a:p>
          <a:p>
            <a:pPr algn="just">
              <a:lnSpc>
                <a:spcPct val="80000"/>
              </a:lnSpc>
              <a:buFont typeface="Trebuchet MS" panose="020B0603020202020204" pitchFamily="34" charset="0"/>
              <a:buChar char="―"/>
            </a:pPr>
            <a:r>
              <a:rPr lang="tr-TR" sz="1800" dirty="0">
                <a:solidFill>
                  <a:schemeClr val="accent4">
                    <a:lumMod val="75000"/>
                  </a:schemeClr>
                </a:solidFill>
                <a:latin typeface="Trebuchet MS" pitchFamily="34" charset="0"/>
              </a:rPr>
              <a:t>Birincil veya ikincil olup olmadığı, </a:t>
            </a:r>
          </a:p>
          <a:p>
            <a:pPr algn="just">
              <a:lnSpc>
                <a:spcPct val="80000"/>
              </a:lnSpc>
              <a:buFont typeface="Trebuchet MS" panose="020B0603020202020204" pitchFamily="34" charset="0"/>
              <a:buChar char="―"/>
            </a:pPr>
            <a:r>
              <a:rPr lang="tr-TR" sz="1800" dirty="0">
                <a:solidFill>
                  <a:schemeClr val="accent4">
                    <a:lumMod val="75000"/>
                  </a:schemeClr>
                </a:solidFill>
                <a:latin typeface="Trebuchet MS" pitchFamily="34" charset="0"/>
              </a:rPr>
              <a:t>Ortaya çıktığı bölge vb. ile ilgili bilgiler güvenilir verilerin elde edilmesi için gereklidir.</a:t>
            </a:r>
          </a:p>
          <a:p>
            <a:pPr marL="109728" indent="0" algn="just">
              <a:lnSpc>
                <a:spcPct val="80000"/>
              </a:lnSpc>
              <a:buNone/>
            </a:pPr>
            <a:endParaRPr lang="tr-TR" sz="1800" dirty="0">
              <a:solidFill>
                <a:schemeClr val="accent4">
                  <a:lumMod val="75000"/>
                </a:schemeClr>
              </a:solidFill>
              <a:latin typeface="Trebuchet MS" pitchFamily="34" charset="0"/>
            </a:endParaRPr>
          </a:p>
          <a:p>
            <a:pPr algn="just">
              <a:lnSpc>
                <a:spcPct val="80000"/>
              </a:lnSpc>
              <a:buFont typeface="Arial" panose="020B0604020202020204" pitchFamily="34" charset="0"/>
              <a:buChar char="•"/>
            </a:pPr>
            <a:r>
              <a:rPr lang="tr-TR" sz="1800" dirty="0">
                <a:solidFill>
                  <a:schemeClr val="accent4">
                    <a:lumMod val="75000"/>
                  </a:schemeClr>
                </a:solidFill>
                <a:latin typeface="Trebuchet MS" pitchFamily="34" charset="0"/>
              </a:rPr>
              <a:t>Ölümle ilgili olarak bir ilaç söz konusuysa, ilacın ismi tercihen farmakolojik kurala göre verilmeli </a:t>
            </a:r>
          </a:p>
          <a:p>
            <a:pPr algn="just">
              <a:lnSpc>
                <a:spcPct val="80000"/>
              </a:lnSpc>
              <a:buFont typeface="Arial" panose="020B0604020202020204" pitchFamily="34" charset="0"/>
              <a:buChar char="•"/>
            </a:pPr>
            <a:endParaRPr lang="tr-TR" sz="1800" dirty="0">
              <a:solidFill>
                <a:schemeClr val="accent4">
                  <a:lumMod val="75000"/>
                </a:schemeClr>
              </a:solidFill>
              <a:latin typeface="Trebuchet MS" pitchFamily="34" charset="0"/>
            </a:endParaRPr>
          </a:p>
          <a:p>
            <a:pPr algn="just">
              <a:lnSpc>
                <a:spcPct val="80000"/>
              </a:lnSpc>
              <a:buFont typeface="Arial" panose="020B0604020202020204" pitchFamily="34" charset="0"/>
              <a:buChar char="•"/>
            </a:pPr>
            <a:r>
              <a:rPr lang="tr-TR" sz="1800" dirty="0">
                <a:solidFill>
                  <a:schemeClr val="accent4">
                    <a:lumMod val="75000"/>
                  </a:schemeClr>
                </a:solidFill>
                <a:latin typeface="Trebuchet MS" pitchFamily="34" charset="0"/>
              </a:rPr>
              <a:t>“Kalitenin artırılması” ile ilgili liste, her bir hastalık veya durum için her zaman rapor edilmesi gerekenlerin çeşitli örneklerini ayrıntılı olarak göstermektedir;  </a:t>
            </a:r>
          </a:p>
          <a:p>
            <a:pPr algn="just">
              <a:lnSpc>
                <a:spcPct val="80000"/>
              </a:lnSpc>
              <a:buFont typeface="Arial" panose="020B0604020202020204" pitchFamily="34" charset="0"/>
              <a:buChar char="•"/>
            </a:pPr>
            <a:endParaRPr lang="tr-TR" sz="1800" dirty="0">
              <a:solidFill>
                <a:schemeClr val="accent4">
                  <a:lumMod val="75000"/>
                </a:schemeClr>
              </a:solidFill>
              <a:latin typeface="Trebuchet MS" pitchFamily="34" charset="0"/>
            </a:endParaRPr>
          </a:p>
          <a:p>
            <a:pPr algn="just">
              <a:lnSpc>
                <a:spcPct val="80000"/>
              </a:lnSpc>
              <a:buFont typeface="Arial" panose="020B0604020202020204" pitchFamily="34" charset="0"/>
              <a:buChar char="•"/>
            </a:pPr>
            <a:r>
              <a:rPr lang="tr-TR" sz="1800" dirty="0">
                <a:solidFill>
                  <a:schemeClr val="accent4">
                    <a:lumMod val="75000"/>
                  </a:schemeClr>
                </a:solidFill>
                <a:latin typeface="Trebuchet MS" pitchFamily="34" charset="0"/>
              </a:rPr>
              <a:t> Belgeleme kalitesini artırmak, gerekli sorguların miktarını azaltmak ve verilerin işlenmesi ve yayımlanmasını hızlandırmak için lütfen bu listeye başvurunuz . </a:t>
            </a:r>
          </a:p>
        </p:txBody>
      </p:sp>
    </p:spTree>
    <p:extLst>
      <p:ext uri="{BB962C8B-B14F-4D97-AF65-F5344CB8AC3E}">
        <p14:creationId xmlns:p14="http://schemas.microsoft.com/office/powerpoint/2010/main" val="282422227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t>Birden fazla neden olmasının önemi  </a:t>
            </a:r>
            <a:br>
              <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br>
            <a:endPar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endParaRPr>
          </a:p>
        </p:txBody>
      </p:sp>
      <p:sp>
        <p:nvSpPr>
          <p:cNvPr id="3" name="İçerik Yer Tutucusu 2"/>
          <p:cNvSpPr>
            <a:spLocks noGrp="1"/>
          </p:cNvSpPr>
          <p:nvPr>
            <p:ph idx="1"/>
          </p:nvPr>
        </p:nvSpPr>
        <p:spPr>
          <a:xfrm>
            <a:off x="467544" y="1772816"/>
            <a:ext cx="8003232" cy="4896544"/>
          </a:xfrm>
        </p:spPr>
        <p:txBody>
          <a:bodyPr>
            <a:noAutofit/>
          </a:bodyPr>
          <a:lstStyle/>
          <a:p>
            <a:pPr algn="just">
              <a:buFont typeface="Arial" panose="020B0604020202020204" pitchFamily="34" charset="0"/>
              <a:buChar char="•"/>
            </a:pPr>
            <a:r>
              <a:rPr lang="tr-TR" sz="1800" dirty="0">
                <a:solidFill>
                  <a:schemeClr val="accent4">
                    <a:lumMod val="75000"/>
                  </a:schemeClr>
                </a:solidFill>
                <a:latin typeface="Trebuchet MS" pitchFamily="34" charset="0"/>
              </a:rPr>
              <a:t>Ölüm belgelerinde rapor edilen bütün nedenler önemlidir</a:t>
            </a:r>
          </a:p>
          <a:p>
            <a:pPr algn="just">
              <a:buFont typeface="Arial" panose="020B0604020202020204" pitchFamily="34" charset="0"/>
              <a:buChar char="•"/>
            </a:pPr>
            <a:endParaRPr lang="tr-TR" sz="1800" dirty="0">
              <a:solidFill>
                <a:schemeClr val="accent4">
                  <a:lumMod val="75000"/>
                </a:schemeClr>
              </a:solidFill>
              <a:latin typeface="Trebuchet MS" pitchFamily="34" charset="0"/>
            </a:endParaRPr>
          </a:p>
          <a:p>
            <a:pPr algn="just">
              <a:buFont typeface="Trebuchet MS" panose="020B0603020202020204" pitchFamily="34" charset="0"/>
              <a:buChar char="―"/>
            </a:pPr>
            <a:r>
              <a:rPr lang="tr-TR" sz="1800" dirty="0">
                <a:solidFill>
                  <a:schemeClr val="accent4">
                    <a:lumMod val="75000"/>
                  </a:schemeClr>
                </a:solidFill>
                <a:latin typeface="Trebuchet MS" pitchFamily="34" charset="0"/>
              </a:rPr>
              <a:t>Mevcut </a:t>
            </a:r>
            <a:r>
              <a:rPr lang="tr-TR" sz="1800" dirty="0" smtClean="0">
                <a:solidFill>
                  <a:schemeClr val="accent4">
                    <a:lumMod val="75000"/>
                  </a:schemeClr>
                </a:solidFill>
                <a:latin typeface="Trebuchet MS" pitchFamily="34" charset="0"/>
              </a:rPr>
              <a:t>otomasyon kodlama </a:t>
            </a:r>
            <a:r>
              <a:rPr lang="tr-TR" sz="1800" dirty="0">
                <a:solidFill>
                  <a:schemeClr val="accent4">
                    <a:lumMod val="75000"/>
                  </a:schemeClr>
                </a:solidFill>
                <a:latin typeface="Trebuchet MS" pitchFamily="34" charset="0"/>
              </a:rPr>
              <a:t>sistemlerince izin verilen yaklaşımlarla incelenebilirler. </a:t>
            </a:r>
          </a:p>
          <a:p>
            <a:pPr algn="just">
              <a:buFont typeface="Trebuchet MS" panose="020B0603020202020204" pitchFamily="34" charset="0"/>
              <a:buChar char="―"/>
            </a:pPr>
            <a:r>
              <a:rPr lang="tr-TR" sz="1800" dirty="0">
                <a:solidFill>
                  <a:schemeClr val="accent4">
                    <a:lumMod val="75000"/>
                  </a:schemeClr>
                </a:solidFill>
                <a:latin typeface="Trebuchet MS" pitchFamily="34" charset="0"/>
              </a:rPr>
              <a:t>Birden fazla ölüm nedeni incelemeleri, ölüm belgesinde bahsedilen bütün durumları göz önünde bulundurur. </a:t>
            </a:r>
          </a:p>
          <a:p>
            <a:pPr algn="just">
              <a:buFont typeface="Trebuchet MS" panose="020B0603020202020204" pitchFamily="34" charset="0"/>
              <a:buChar char="―"/>
            </a:pPr>
            <a:r>
              <a:rPr lang="tr-TR" sz="1800" dirty="0">
                <a:solidFill>
                  <a:schemeClr val="accent4">
                    <a:lumMod val="75000"/>
                  </a:schemeClr>
                </a:solidFill>
                <a:latin typeface="Trebuchet MS" pitchFamily="34" charset="0"/>
              </a:rPr>
              <a:t>Belirli hastalıkların ve durumların araştırılmasında ve aynı ölüm belgesinde rapor edilen durumlar arasındaki ilişkilerin soruşturulmasında önem taşımaktadır</a:t>
            </a:r>
            <a:r>
              <a:rPr lang="tr-TR" sz="1800" dirty="0" smtClean="0">
                <a:solidFill>
                  <a:schemeClr val="accent4">
                    <a:lumMod val="75000"/>
                  </a:schemeClr>
                </a:solidFill>
                <a:latin typeface="Trebuchet MS" pitchFamily="34" charset="0"/>
              </a:rPr>
              <a:t>.</a:t>
            </a:r>
            <a:endParaRPr lang="tr-TR" sz="1800" dirty="0">
              <a:solidFill>
                <a:schemeClr val="accent4">
                  <a:lumMod val="75000"/>
                </a:schemeClr>
              </a:solidFill>
              <a:latin typeface="Trebuchet MS" pitchFamily="34" charset="0"/>
            </a:endParaRPr>
          </a:p>
          <a:p>
            <a:pPr marL="109728" indent="0" algn="just">
              <a:buNone/>
            </a:pPr>
            <a:r>
              <a:rPr lang="tr-TR" sz="1800" dirty="0">
                <a:solidFill>
                  <a:srgbClr val="FF0000"/>
                </a:solidFill>
                <a:latin typeface="Trebuchet MS" pitchFamily="34" charset="0"/>
              </a:rPr>
              <a:t>Örnek:</a:t>
            </a:r>
          </a:p>
          <a:p>
            <a:pPr marL="109728" indent="0" algn="just">
              <a:buNone/>
            </a:pPr>
            <a:r>
              <a:rPr lang="tr-TR" sz="1800" dirty="0" smtClean="0">
                <a:solidFill>
                  <a:schemeClr val="accent4">
                    <a:lumMod val="75000"/>
                  </a:schemeClr>
                </a:solidFill>
                <a:latin typeface="Trebuchet MS" pitchFamily="34" charset="0"/>
              </a:rPr>
              <a:t>    Ölümcül </a:t>
            </a:r>
            <a:r>
              <a:rPr lang="tr-TR" sz="1800" dirty="0">
                <a:solidFill>
                  <a:schemeClr val="accent4">
                    <a:lumMod val="75000"/>
                  </a:schemeClr>
                </a:solidFill>
                <a:latin typeface="Trebuchet MS" pitchFamily="34" charset="0"/>
              </a:rPr>
              <a:t>yaralanmaların ve otomobil kazalarının türleri </a:t>
            </a:r>
          </a:p>
          <a:p>
            <a:pPr marL="109728" indent="0" algn="just">
              <a:buNone/>
            </a:pPr>
            <a:r>
              <a:rPr lang="tr-TR" sz="1800" dirty="0" smtClean="0">
                <a:solidFill>
                  <a:schemeClr val="accent4">
                    <a:lumMod val="75000"/>
                  </a:schemeClr>
                </a:solidFill>
                <a:latin typeface="Trebuchet MS" pitchFamily="34" charset="0"/>
              </a:rPr>
              <a:t>    Yaşlılarda </a:t>
            </a:r>
            <a:r>
              <a:rPr lang="tr-TR" sz="1800" dirty="0">
                <a:solidFill>
                  <a:schemeClr val="accent4">
                    <a:lumMod val="75000"/>
                  </a:schemeClr>
                </a:solidFill>
                <a:latin typeface="Trebuchet MS" pitchFamily="34" charset="0"/>
              </a:rPr>
              <a:t>görülen </a:t>
            </a:r>
            <a:r>
              <a:rPr lang="tr-TR" sz="1800" dirty="0" err="1">
                <a:solidFill>
                  <a:schemeClr val="accent4">
                    <a:lumMod val="75000"/>
                  </a:schemeClr>
                </a:solidFill>
                <a:latin typeface="Trebuchet MS" pitchFamily="34" charset="0"/>
              </a:rPr>
              <a:t>dejeneratif</a:t>
            </a:r>
            <a:r>
              <a:rPr lang="tr-TR" sz="1800" dirty="0">
                <a:solidFill>
                  <a:schemeClr val="accent4">
                    <a:lumMod val="75000"/>
                  </a:schemeClr>
                </a:solidFill>
                <a:latin typeface="Trebuchet MS" pitchFamily="34" charset="0"/>
              </a:rPr>
              <a:t> kronik hastalıkların başında rapor edilen </a:t>
            </a:r>
            <a:r>
              <a:rPr lang="tr-TR" sz="1800" dirty="0" smtClean="0">
                <a:solidFill>
                  <a:schemeClr val="accent4">
                    <a:lumMod val="75000"/>
                  </a:schemeClr>
                </a:solidFill>
                <a:latin typeface="Trebuchet MS" pitchFamily="34" charset="0"/>
              </a:rPr>
              <a:t>    durumların türü</a:t>
            </a:r>
            <a:endParaRPr lang="tr-TR" sz="1800" dirty="0">
              <a:solidFill>
                <a:schemeClr val="accent4">
                  <a:lumMod val="75000"/>
                </a:schemeClr>
              </a:solidFill>
              <a:latin typeface="Trebuchet MS" pitchFamily="34" charset="0"/>
            </a:endParaRPr>
          </a:p>
          <a:p>
            <a:pPr algn="just">
              <a:buFont typeface="Trebuchet MS" panose="020B0603020202020204" pitchFamily="34" charset="0"/>
              <a:buChar char="―"/>
            </a:pPr>
            <a:r>
              <a:rPr lang="tr-TR" sz="1800" dirty="0">
                <a:solidFill>
                  <a:schemeClr val="accent4">
                    <a:lumMod val="75000"/>
                  </a:schemeClr>
                </a:solidFill>
                <a:latin typeface="Trebuchet MS" pitchFamily="34" charset="0"/>
              </a:rPr>
              <a:t>Belgeyi hazırlayan kişi, esas ölüm nedeni ve birden fazla ölüm nedeni ile ilgili olarak ölüm istatistiklerinin en doğru tıbbi görüşü yansıtmasını sağlama sorumluluğuna ve şansına sahiptir. </a:t>
            </a:r>
          </a:p>
        </p:txBody>
      </p:sp>
    </p:spTree>
    <p:extLst>
      <p:ext uri="{BB962C8B-B14F-4D97-AF65-F5344CB8AC3E}">
        <p14:creationId xmlns:p14="http://schemas.microsoft.com/office/powerpoint/2010/main" val="321780095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t>Neden Belirlenemiyorsa </a:t>
            </a:r>
            <a:br>
              <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br>
            <a:endPar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endParaRPr>
          </a:p>
        </p:txBody>
      </p:sp>
      <p:sp>
        <p:nvSpPr>
          <p:cNvPr id="3" name="İçerik Yer Tutucusu 2"/>
          <p:cNvSpPr>
            <a:spLocks noGrp="1"/>
          </p:cNvSpPr>
          <p:nvPr>
            <p:ph idx="1"/>
          </p:nvPr>
        </p:nvSpPr>
        <p:spPr>
          <a:xfrm>
            <a:off x="457200" y="1772816"/>
            <a:ext cx="8229600" cy="4801720"/>
          </a:xfrm>
        </p:spPr>
        <p:txBody>
          <a:bodyPr>
            <a:normAutofit/>
          </a:bodyPr>
          <a:lstStyle/>
          <a:p>
            <a:r>
              <a:rPr lang="tr-TR" sz="1900" dirty="0">
                <a:solidFill>
                  <a:schemeClr val="accent4">
                    <a:lumMod val="75000"/>
                  </a:schemeClr>
                </a:solidFill>
                <a:latin typeface="Trebuchet MS" pitchFamily="34" charset="0"/>
              </a:rPr>
              <a:t>Bazen, kapsamlı otopsi ve </a:t>
            </a:r>
            <a:r>
              <a:rPr lang="tr-TR" sz="1900" dirty="0" err="1">
                <a:solidFill>
                  <a:schemeClr val="accent4">
                    <a:lumMod val="75000"/>
                  </a:schemeClr>
                </a:solidFill>
                <a:latin typeface="Trebuchet MS" pitchFamily="34" charset="0"/>
              </a:rPr>
              <a:t>laboratuar</a:t>
            </a:r>
            <a:r>
              <a:rPr lang="tr-TR" sz="1900" dirty="0">
                <a:solidFill>
                  <a:schemeClr val="accent4">
                    <a:lumMod val="75000"/>
                  </a:schemeClr>
                </a:solidFill>
                <a:latin typeface="Trebuchet MS" pitchFamily="34" charset="0"/>
              </a:rPr>
              <a:t> (toksikoloji, immünoloji, viroloji, bakteriyoloji) incelemelerine rağmen ölüm nedeni belirlenemeyebilir. </a:t>
            </a:r>
          </a:p>
          <a:p>
            <a:endParaRPr lang="tr-TR" sz="1900" dirty="0">
              <a:solidFill>
                <a:schemeClr val="accent4">
                  <a:lumMod val="75000"/>
                </a:schemeClr>
              </a:solidFill>
              <a:latin typeface="Trebuchet MS" pitchFamily="34" charset="0"/>
            </a:endParaRPr>
          </a:p>
          <a:p>
            <a:r>
              <a:rPr lang="tr-TR" sz="1900" dirty="0">
                <a:solidFill>
                  <a:schemeClr val="accent4">
                    <a:lumMod val="75000"/>
                  </a:schemeClr>
                </a:solidFill>
                <a:latin typeface="Trebuchet MS" pitchFamily="34" charset="0"/>
              </a:rPr>
              <a:t>Eğer böyle bir durum söz konusuysa, belgeyi hazırlayan kişinin bir formda ölüm nedeninin “ </a:t>
            </a:r>
            <a:r>
              <a:rPr lang="tr-TR" sz="1900" dirty="0" err="1">
                <a:solidFill>
                  <a:schemeClr val="accent4">
                    <a:lumMod val="75000"/>
                  </a:schemeClr>
                </a:solidFill>
                <a:latin typeface="Trebuchet MS" pitchFamily="34" charset="0"/>
              </a:rPr>
              <a:t>belirlenemedi”ğini</a:t>
            </a:r>
            <a:r>
              <a:rPr lang="tr-TR" sz="1900" dirty="0">
                <a:solidFill>
                  <a:schemeClr val="accent4">
                    <a:lumMod val="75000"/>
                  </a:schemeClr>
                </a:solidFill>
                <a:latin typeface="Trebuchet MS" pitchFamily="34" charset="0"/>
              </a:rPr>
              <a:t> belirtmekten başka seçeneği olmayacaktır.  </a:t>
            </a:r>
          </a:p>
          <a:p>
            <a:pPr marL="109728" indent="0">
              <a:buNone/>
            </a:pPr>
            <a:endParaRPr lang="tr-TR" sz="1900" dirty="0">
              <a:solidFill>
                <a:schemeClr val="accent4">
                  <a:lumMod val="75000"/>
                </a:schemeClr>
              </a:solidFill>
              <a:latin typeface="Trebuchet MS" pitchFamily="34" charset="0"/>
            </a:endParaRPr>
          </a:p>
          <a:p>
            <a:r>
              <a:rPr lang="tr-TR" sz="1900" dirty="0">
                <a:solidFill>
                  <a:schemeClr val="accent4">
                    <a:lumMod val="75000"/>
                  </a:schemeClr>
                </a:solidFill>
                <a:latin typeface="Trebuchet MS" pitchFamily="34" charset="0"/>
              </a:rPr>
              <a:t>"Ölüm nedeni otopsi ve </a:t>
            </a:r>
            <a:r>
              <a:rPr lang="tr-TR" sz="1900" dirty="0" err="1">
                <a:solidFill>
                  <a:schemeClr val="accent4">
                    <a:lumMod val="75000"/>
                  </a:schemeClr>
                </a:solidFill>
                <a:latin typeface="Trebuchet MS" pitchFamily="34" charset="0"/>
              </a:rPr>
              <a:t>toksikolojik</a:t>
            </a:r>
            <a:r>
              <a:rPr lang="tr-TR" sz="1900" dirty="0">
                <a:solidFill>
                  <a:schemeClr val="accent4">
                    <a:lumMod val="75000"/>
                  </a:schemeClr>
                </a:solidFill>
                <a:latin typeface="Trebuchet MS" pitchFamily="34" charset="0"/>
              </a:rPr>
              <a:t> incelemede belirlenemedi" olası bir diğer ifadedir. Bu ifade, en azından gerçekleştirilen soruşturmanın boyutunu belirttiği için “Bilinmiyor” ifadesinden daha uygundur.  </a:t>
            </a:r>
          </a:p>
          <a:p>
            <a:endParaRPr lang="tr-TR" dirty="0"/>
          </a:p>
        </p:txBody>
      </p:sp>
    </p:spTree>
    <p:extLst>
      <p:ext uri="{BB962C8B-B14F-4D97-AF65-F5344CB8AC3E}">
        <p14:creationId xmlns:p14="http://schemas.microsoft.com/office/powerpoint/2010/main" val="204525540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836712"/>
            <a:ext cx="8229600" cy="1066800"/>
          </a:xfrm>
        </p:spPr>
        <p:txBody>
          <a:bodyPr>
            <a:normAutofit/>
          </a:bodyPr>
          <a:lstStyle/>
          <a:p>
            <a:r>
              <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t>Sorgulamanın Nedenleri ve Amaçları </a:t>
            </a:r>
            <a:br>
              <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br>
            <a:endPar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endParaRPr>
          </a:p>
        </p:txBody>
      </p:sp>
      <p:sp>
        <p:nvSpPr>
          <p:cNvPr id="3" name="İçerik Yer Tutucusu 2"/>
          <p:cNvSpPr>
            <a:spLocks noGrp="1"/>
          </p:cNvSpPr>
          <p:nvPr>
            <p:ph idx="1"/>
          </p:nvPr>
        </p:nvSpPr>
        <p:spPr>
          <a:xfrm>
            <a:off x="457200" y="1628800"/>
            <a:ext cx="8229600" cy="4945736"/>
          </a:xfrm>
        </p:spPr>
        <p:txBody>
          <a:bodyPr>
            <a:normAutofit/>
          </a:bodyPr>
          <a:lstStyle/>
          <a:p>
            <a:r>
              <a:rPr lang="tr-TR" sz="1900" dirty="0">
                <a:solidFill>
                  <a:schemeClr val="accent4">
                    <a:lumMod val="75000"/>
                  </a:schemeClr>
                </a:solidFill>
                <a:latin typeface="Trebuchet MS" pitchFamily="34" charset="0"/>
              </a:rPr>
              <a:t>Bazı durumlarda, bir ölüm belgesinde rapor edilen bilgileri doğrulamak veya ne anlama geldiğini açıklığa kavuşturmak için ek bilgi sağlamak üzere doktorla iletişime geçilebilir.  </a:t>
            </a:r>
          </a:p>
          <a:p>
            <a:endParaRPr lang="tr-TR" sz="1900" dirty="0">
              <a:solidFill>
                <a:schemeClr val="accent4">
                  <a:lumMod val="75000"/>
                </a:schemeClr>
              </a:solidFill>
              <a:latin typeface="Trebuchet MS" pitchFamily="34" charset="0"/>
            </a:endParaRPr>
          </a:p>
          <a:p>
            <a:r>
              <a:rPr lang="tr-TR" sz="1900" dirty="0">
                <a:solidFill>
                  <a:schemeClr val="accent4">
                    <a:lumMod val="75000"/>
                  </a:schemeClr>
                </a:solidFill>
                <a:latin typeface="Trebuchet MS" pitchFamily="34" charset="0"/>
              </a:rPr>
              <a:t>Rapor edilmiş ölüm nedeni ifadesi tıbbi bir bakış açısından bakıldığında yanlış olmayabilir, ancak istatistiksel amaçlar için yeterli bilgiyi içermeyebilir.  </a:t>
            </a:r>
          </a:p>
          <a:p>
            <a:endParaRPr lang="tr-TR" sz="1900" dirty="0">
              <a:solidFill>
                <a:schemeClr val="accent4">
                  <a:lumMod val="75000"/>
                </a:schemeClr>
              </a:solidFill>
              <a:latin typeface="Trebuchet MS" pitchFamily="34" charset="0"/>
            </a:endParaRPr>
          </a:p>
          <a:p>
            <a:r>
              <a:rPr lang="tr-TR" sz="1900" dirty="0">
                <a:solidFill>
                  <a:schemeClr val="accent4">
                    <a:lumMod val="75000"/>
                  </a:schemeClr>
                </a:solidFill>
                <a:latin typeface="Trebuchet MS" pitchFamily="34" charset="0"/>
              </a:rPr>
              <a:t>Ek bilgi talepleri yetkili kurum tarafından en düşük seviyede tutulmaktadır, ancak doktorların bu soruşturmalara çabuk cevap vermedeki işbirliği takdir edilmektedir</a:t>
            </a:r>
            <a:r>
              <a:rPr lang="tr-TR" sz="2000" b="1" dirty="0"/>
              <a:t>. </a:t>
            </a:r>
            <a:endParaRPr lang="tr-TR" sz="2000" dirty="0"/>
          </a:p>
        </p:txBody>
      </p:sp>
    </p:spTree>
    <p:extLst>
      <p:ext uri="{BB962C8B-B14F-4D97-AF65-F5344CB8AC3E}">
        <p14:creationId xmlns:p14="http://schemas.microsoft.com/office/powerpoint/2010/main" val="350378201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4140827951"/>
              </p:ext>
            </p:extLst>
          </p:nvPr>
        </p:nvGraphicFramePr>
        <p:xfrm>
          <a:off x="395534" y="476672"/>
          <a:ext cx="8496946" cy="6201399"/>
        </p:xfrm>
        <a:graphic>
          <a:graphicData uri="http://schemas.openxmlformats.org/drawingml/2006/table">
            <a:tbl>
              <a:tblPr>
                <a:tableStyleId>{5C22544A-7EE6-4342-B048-85BDC9FD1C3A}</a:tableStyleId>
              </a:tblPr>
              <a:tblGrid>
                <a:gridCol w="2517002"/>
                <a:gridCol w="2517002"/>
                <a:gridCol w="1590734"/>
                <a:gridCol w="1118189"/>
                <a:gridCol w="196090"/>
                <a:gridCol w="237454"/>
                <a:gridCol w="124385"/>
                <a:gridCol w="196090"/>
              </a:tblGrid>
              <a:tr h="1534463">
                <a:tc gridSpan="3">
                  <a:txBody>
                    <a:bodyPr/>
                    <a:lstStyle/>
                    <a:p>
                      <a:pPr>
                        <a:lnSpc>
                          <a:spcPct val="115000"/>
                        </a:lnSpc>
                        <a:spcAft>
                          <a:spcPts val="1000"/>
                        </a:spcAft>
                      </a:pPr>
                      <a:r>
                        <a:rPr lang="tr-TR" sz="1200" dirty="0">
                          <a:effectLst/>
                        </a:rPr>
                        <a:t>Bu bölüm </a:t>
                      </a:r>
                      <a:r>
                        <a:rPr lang="tr-TR" sz="1200" u="sng" dirty="0">
                          <a:effectLst/>
                        </a:rPr>
                        <a:t>sadece hekim </a:t>
                      </a:r>
                      <a:r>
                        <a:rPr lang="tr-TR" sz="1200" dirty="0">
                          <a:effectLst/>
                        </a:rPr>
                        <a:t>tarafından doldurulur.</a:t>
                      </a:r>
                    </a:p>
                    <a:p>
                      <a:pPr algn="ctr">
                        <a:lnSpc>
                          <a:spcPct val="115000"/>
                        </a:lnSpc>
                        <a:spcAft>
                          <a:spcPts val="1000"/>
                        </a:spcAft>
                      </a:pPr>
                      <a:r>
                        <a:rPr lang="tr-TR" sz="1200" dirty="0">
                          <a:effectLst/>
                        </a:rPr>
                        <a:t> </a:t>
                      </a:r>
                    </a:p>
                    <a:p>
                      <a:pPr algn="ctr">
                        <a:lnSpc>
                          <a:spcPct val="115000"/>
                        </a:lnSpc>
                        <a:spcAft>
                          <a:spcPts val="1000"/>
                        </a:spcAft>
                      </a:pPr>
                      <a:r>
                        <a:rPr lang="tr-TR" sz="1200" dirty="0">
                          <a:effectLst/>
                        </a:rPr>
                        <a:t>                          Ölüm Nedeni</a:t>
                      </a:r>
                      <a:endParaRPr lang="tr-TR" sz="1200" dirty="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gridSpan="5">
                  <a:txBody>
                    <a:bodyPr/>
                    <a:lstStyle/>
                    <a:p>
                      <a:pPr algn="ctr">
                        <a:lnSpc>
                          <a:spcPct val="115000"/>
                        </a:lnSpc>
                        <a:spcAft>
                          <a:spcPts val="1000"/>
                        </a:spcAft>
                      </a:pPr>
                      <a:r>
                        <a:rPr lang="tr-TR" sz="1200">
                          <a:effectLst/>
                        </a:rPr>
                        <a:t>Hastalığın başlangıcından ölüme kadar geçen yaklaşık süre</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96249">
                <a:tc>
                  <a:txBody>
                    <a:bodyPr/>
                    <a:lstStyle/>
                    <a:p>
                      <a:pPr algn="just">
                        <a:lnSpc>
                          <a:spcPct val="115000"/>
                        </a:lnSpc>
                        <a:spcAft>
                          <a:spcPts val="1000"/>
                        </a:spcAft>
                      </a:pPr>
                      <a:r>
                        <a:rPr lang="tr-TR" sz="1200" dirty="0">
                          <a:effectLst/>
                        </a:rPr>
                        <a:t>Bölüm I</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dirty="0">
                          <a:effectLst/>
                        </a:rPr>
                        <a:t> </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gridSpan="3">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r>
              <a:tr h="466999">
                <a:tc rowSpan="2">
                  <a:txBody>
                    <a:bodyPr/>
                    <a:lstStyle/>
                    <a:p>
                      <a:pPr algn="just">
                        <a:lnSpc>
                          <a:spcPct val="115000"/>
                        </a:lnSpc>
                        <a:spcAft>
                          <a:spcPts val="1000"/>
                        </a:spcAft>
                      </a:pPr>
                      <a:r>
                        <a:rPr lang="tr-TR" sz="1200" dirty="0">
                          <a:effectLst/>
                        </a:rPr>
                        <a:t>Doğrudan ölüme sebep olan hastalık veya durum*</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tr-TR" sz="1200" dirty="0">
                          <a:effectLst/>
                        </a:rPr>
                        <a:t>a)</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gridSpan="3">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r>
              <a:tr h="183179">
                <a:tc vMerge="1">
                  <a:txBody>
                    <a:bodyPr/>
                    <a:lstStyle/>
                    <a:p>
                      <a:endParaRPr lang="tr-TR"/>
                    </a:p>
                  </a:txBody>
                  <a:tcPr/>
                </a:tc>
                <a:tc gridSpan="2">
                  <a:txBody>
                    <a:bodyPr/>
                    <a:lstStyle/>
                    <a:p>
                      <a:pPr algn="ctr">
                        <a:lnSpc>
                          <a:spcPct val="115000"/>
                        </a:lnSpc>
                        <a:spcAft>
                          <a:spcPts val="1000"/>
                        </a:spcAft>
                      </a:pPr>
                      <a:r>
                        <a:rPr lang="tr-TR" sz="1200" dirty="0">
                          <a:effectLst/>
                        </a:rPr>
                        <a:t>Bağlı olarak</a:t>
                      </a:r>
                      <a:endParaRPr lang="tr-TR" sz="1200" dirty="0">
                        <a:effectLst/>
                        <a:latin typeface="Calibri"/>
                        <a:ea typeface="Times New Roman"/>
                        <a:cs typeface="Times New Roman"/>
                      </a:endParaRPr>
                    </a:p>
                  </a:txBody>
                  <a:tcPr marL="30176" marR="30176" marT="0" marB="0"/>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gridSpan="3">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r>
              <a:tr h="466999">
                <a:tc>
                  <a:txBody>
                    <a:bodyPr/>
                    <a:lstStyle/>
                    <a:p>
                      <a:pPr algn="just">
                        <a:lnSpc>
                          <a:spcPct val="115000"/>
                        </a:lnSpc>
                        <a:spcAft>
                          <a:spcPts val="1000"/>
                        </a:spcAft>
                      </a:pPr>
                      <a:r>
                        <a:rPr lang="tr-TR" sz="1200" dirty="0">
                          <a:effectLst/>
                        </a:rPr>
                        <a:t>Önceki nedenler </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tr-TR" sz="1200" dirty="0">
                          <a:effectLst/>
                        </a:rPr>
                        <a:t>b)</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gridSpan="3">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r>
              <a:tr h="287199">
                <a:tc rowSpan="4">
                  <a:txBody>
                    <a:bodyPr/>
                    <a:lstStyle/>
                    <a:p>
                      <a:pPr algn="just">
                        <a:lnSpc>
                          <a:spcPct val="115000"/>
                        </a:lnSpc>
                        <a:spcAft>
                          <a:spcPts val="1000"/>
                        </a:spcAft>
                      </a:pPr>
                      <a:r>
                        <a:rPr lang="tr-TR" sz="1200" dirty="0">
                          <a:effectLst/>
                        </a:rPr>
                        <a:t>Eğer yukarıda verilen nedene yol açan ölüm ile sonuçlanan durumlar varsa, altta yatan durum en son belirtilecek</a:t>
                      </a:r>
                      <a:endParaRPr lang="tr-TR" sz="1200" dirty="0">
                        <a:effectLst/>
                        <a:latin typeface="Calibri"/>
                        <a:ea typeface="Times New Roman"/>
                        <a:cs typeface="Times New Roman"/>
                      </a:endParaRPr>
                    </a:p>
                  </a:txBody>
                  <a:tcPr marL="30176" marR="30176" marT="0" marB="0"/>
                </a:tc>
                <a:tc gridSpan="2">
                  <a:txBody>
                    <a:bodyPr/>
                    <a:lstStyle/>
                    <a:p>
                      <a:pPr algn="ctr">
                        <a:lnSpc>
                          <a:spcPct val="115000"/>
                        </a:lnSpc>
                        <a:spcAft>
                          <a:spcPts val="1000"/>
                        </a:spcAft>
                      </a:pPr>
                      <a:r>
                        <a:rPr lang="tr-TR" sz="1200" dirty="0">
                          <a:effectLst/>
                        </a:rPr>
                        <a:t>Bağlı olarak</a:t>
                      </a:r>
                      <a:endParaRPr lang="tr-TR" sz="1200" dirty="0">
                        <a:effectLst/>
                        <a:latin typeface="Calibri"/>
                        <a:ea typeface="Times New Roman"/>
                        <a:cs typeface="Times New Roman"/>
                      </a:endParaRPr>
                    </a:p>
                  </a:txBody>
                  <a:tcPr marL="30176" marR="30176" marT="0" marB="0"/>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gridSpan="3">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r>
              <a:tr h="183179">
                <a:tc vMerge="1">
                  <a:txBody>
                    <a:bodyPr/>
                    <a:lstStyle/>
                    <a:p>
                      <a:endParaRPr lang="tr-TR"/>
                    </a:p>
                  </a:txBody>
                  <a:tcPr/>
                </a:tc>
                <a:tc>
                  <a:txBody>
                    <a:bodyPr/>
                    <a:lstStyle/>
                    <a:p>
                      <a:pPr algn="just">
                        <a:lnSpc>
                          <a:spcPct val="115000"/>
                        </a:lnSpc>
                        <a:spcAft>
                          <a:spcPts val="1000"/>
                        </a:spcAft>
                      </a:pPr>
                      <a:r>
                        <a:rPr lang="tr-TR" sz="1200">
                          <a:effectLst/>
                        </a:rPr>
                        <a:t>c)</a:t>
                      </a:r>
                      <a:endParaRPr lang="tr-TR" sz="120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nchor="b"/>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gridSpan="3">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r>
              <a:tr h="183179">
                <a:tc vMerge="1">
                  <a:txBody>
                    <a:bodyPr/>
                    <a:lstStyle/>
                    <a:p>
                      <a:endParaRPr lang="tr-TR"/>
                    </a:p>
                  </a:txBody>
                  <a:tcPr/>
                </a:tc>
                <a:tc gridSpan="2">
                  <a:txBody>
                    <a:bodyPr/>
                    <a:lstStyle/>
                    <a:p>
                      <a:pPr algn="ctr">
                        <a:lnSpc>
                          <a:spcPct val="115000"/>
                        </a:lnSpc>
                        <a:spcAft>
                          <a:spcPts val="1000"/>
                        </a:spcAft>
                      </a:pPr>
                      <a:r>
                        <a:rPr lang="tr-TR" sz="1200">
                          <a:effectLst/>
                        </a:rPr>
                        <a:t>Bağlı olarak</a:t>
                      </a:r>
                      <a:endParaRPr lang="tr-TR" sz="1200">
                        <a:effectLst/>
                        <a:latin typeface="Calibri"/>
                        <a:ea typeface="Times New Roman"/>
                        <a:cs typeface="Times New Roman"/>
                      </a:endParaRPr>
                    </a:p>
                  </a:txBody>
                  <a:tcPr marL="30176" marR="30176" marT="0" marB="0"/>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gridSpan="3">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r>
              <a:tr h="194064">
                <a:tc vMerge="1">
                  <a:txBody>
                    <a:bodyPr/>
                    <a:lstStyle/>
                    <a:p>
                      <a:endParaRPr lang="tr-TR"/>
                    </a:p>
                  </a:txBody>
                  <a:tcPr/>
                </a:tc>
                <a:tc rowSpan="2">
                  <a:txBody>
                    <a:bodyPr/>
                    <a:lstStyle/>
                    <a:p>
                      <a:pPr algn="just">
                        <a:lnSpc>
                          <a:spcPct val="115000"/>
                        </a:lnSpc>
                        <a:spcAft>
                          <a:spcPts val="1000"/>
                        </a:spcAft>
                      </a:pPr>
                      <a:r>
                        <a:rPr lang="tr-TR" sz="1200" dirty="0">
                          <a:effectLst/>
                        </a:rPr>
                        <a:t>d)</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rowSpan="2">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gridSpan="3">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rowSpan="2">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r>
              <a:tr h="287199">
                <a:tc>
                  <a:txBody>
                    <a:bodyPr/>
                    <a:lstStyle/>
                    <a:p>
                      <a:pPr algn="just">
                        <a:lnSpc>
                          <a:spcPct val="115000"/>
                        </a:lnSpc>
                        <a:spcAft>
                          <a:spcPts val="1000"/>
                        </a:spcAft>
                      </a:pPr>
                      <a:r>
                        <a:rPr lang="en-GB" sz="1200" dirty="0">
                          <a:effectLst/>
                        </a:rPr>
                        <a:t> </a:t>
                      </a:r>
                      <a:endParaRPr lang="tr-TR" sz="1200" dirty="0">
                        <a:effectLst/>
                        <a:latin typeface="Calibri"/>
                        <a:ea typeface="Times New Roman"/>
                        <a:cs typeface="Times New Roman"/>
                      </a:endParaRPr>
                    </a:p>
                  </a:txBody>
                  <a:tcPr marL="30176" marR="30176" marT="0" marB="0"/>
                </a:tc>
                <a:tc v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vMerge="1">
                  <a:txBody>
                    <a:bodyPr/>
                    <a:lstStyle/>
                    <a:p>
                      <a:endParaRPr lang="tr-TR"/>
                    </a:p>
                  </a:txBody>
                  <a:tcPr/>
                </a:tc>
                <a:tc gridSpan="3">
                  <a:txBody>
                    <a:bodyPr/>
                    <a:lstStyle/>
                    <a:p>
                      <a:pPr algn="just">
                        <a:lnSpc>
                          <a:spcPct val="115000"/>
                        </a:lnSpc>
                        <a:spcAft>
                          <a:spcPts val="1000"/>
                        </a:spcAft>
                      </a:pPr>
                      <a:r>
                        <a:rPr lang="en-GB" sz="1200" dirty="0">
                          <a:effectLst/>
                        </a:rPr>
                        <a:t> </a:t>
                      </a:r>
                      <a:endParaRPr lang="tr-TR" sz="1200" dirty="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vMerge="1">
                  <a:txBody>
                    <a:bodyPr/>
                    <a:lstStyle/>
                    <a:p>
                      <a:endParaRPr lang="tr-TR"/>
                    </a:p>
                  </a:txBody>
                  <a:tcPr/>
                </a:tc>
              </a:tr>
              <a:tr h="296249">
                <a:tc>
                  <a:txBody>
                    <a:bodyPr/>
                    <a:lstStyle/>
                    <a:p>
                      <a:pPr algn="just">
                        <a:lnSpc>
                          <a:spcPct val="115000"/>
                        </a:lnSpc>
                        <a:spcAft>
                          <a:spcPts val="1000"/>
                        </a:spcAft>
                      </a:pPr>
                      <a:r>
                        <a:rPr lang="tr-TR" sz="1200">
                          <a:effectLst/>
                        </a:rPr>
                        <a:t>Bölüm II</a:t>
                      </a:r>
                      <a:endParaRPr lang="tr-TR" sz="120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dirty="0">
                          <a:effectLst/>
                        </a:rPr>
                        <a:t> </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dirty="0">
                          <a:effectLst/>
                        </a:rPr>
                        <a:t> </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gridSpan="3">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a:txBody>
                    <a:bodyPr/>
                    <a:lstStyle/>
                    <a:p>
                      <a:pPr algn="just">
                        <a:lnSpc>
                          <a:spcPct val="115000"/>
                        </a:lnSpc>
                        <a:spcAft>
                          <a:spcPts val="1000"/>
                        </a:spcAft>
                      </a:pPr>
                      <a:r>
                        <a:rPr lang="en-GB" sz="1200">
                          <a:effectLst/>
                        </a:rPr>
                        <a:t> </a:t>
                      </a:r>
                      <a:endParaRPr lang="tr-TR" sz="1200">
                        <a:effectLst/>
                        <a:latin typeface="Calibri"/>
                        <a:ea typeface="Times New Roman"/>
                        <a:cs typeface="Times New Roman"/>
                      </a:endParaRPr>
                    </a:p>
                  </a:txBody>
                  <a:tcPr marL="30176" marR="30176" marT="0" marB="0"/>
                </a:tc>
              </a:tr>
              <a:tr h="287199">
                <a:tc rowSpan="2" gridSpan="2">
                  <a:txBody>
                    <a:bodyPr/>
                    <a:lstStyle/>
                    <a:p>
                      <a:pPr algn="just">
                        <a:lnSpc>
                          <a:spcPct val="115000"/>
                        </a:lnSpc>
                        <a:spcAft>
                          <a:spcPts val="1000"/>
                        </a:spcAft>
                      </a:pPr>
                      <a:r>
                        <a:rPr lang="tr-TR" sz="1200">
                          <a:effectLst/>
                        </a:rPr>
                        <a:t>Ölümün gerçekleşmesine etkisi olan, fakat ölüme neden olan hastalık veya durumla ilgili olmayan diğer önemli durumlar yazılacaktır</a:t>
                      </a:r>
                      <a:endParaRPr lang="tr-TR" sz="1200">
                        <a:effectLst/>
                        <a:latin typeface="Calibri"/>
                        <a:ea typeface="Times New Roman"/>
                        <a:cs typeface="Times New Roman"/>
                      </a:endParaRPr>
                    </a:p>
                  </a:txBody>
                  <a:tcPr marL="30176" marR="30176" marT="0" marB="0"/>
                </a:tc>
                <a:tc rowSpan="2" hMerge="1">
                  <a:txBody>
                    <a:bodyPr/>
                    <a:lstStyle/>
                    <a:p>
                      <a:endParaRPr lang="tr-TR"/>
                    </a:p>
                  </a:txBody>
                  <a:tcPr/>
                </a:tc>
                <a:tc>
                  <a:txBody>
                    <a:bodyPr/>
                    <a:lstStyle/>
                    <a:p>
                      <a:pPr algn="just">
                        <a:lnSpc>
                          <a:spcPct val="115000"/>
                        </a:lnSpc>
                        <a:spcAft>
                          <a:spcPts val="1000"/>
                        </a:spcAft>
                      </a:pPr>
                      <a:r>
                        <a:rPr lang="tr-TR" sz="1200" dirty="0">
                          <a:effectLst/>
                        </a:rPr>
                        <a:t> </a:t>
                      </a:r>
                      <a:endParaRPr lang="tr-TR" sz="1200" dirty="0">
                        <a:effectLst/>
                        <a:latin typeface="Calibri"/>
                        <a:ea typeface="Times New Roman"/>
                        <a:cs typeface="Times New Roman"/>
                      </a:endParaRPr>
                    </a:p>
                  </a:txBody>
                  <a:tcPr marL="30176" marR="30176" marT="0" marB="0"/>
                </a:tc>
                <a:tc>
                  <a:txBody>
                    <a:bodyPr/>
                    <a:lstStyle/>
                    <a:p>
                      <a:pPr algn="just">
                        <a:lnSpc>
                          <a:spcPct val="115000"/>
                        </a:lnSpc>
                        <a:spcAft>
                          <a:spcPts val="1000"/>
                        </a:spcAft>
                      </a:pPr>
                      <a:r>
                        <a:rPr lang="tr-TR" sz="1200" dirty="0">
                          <a:effectLst/>
                        </a:rPr>
                        <a:t> </a:t>
                      </a:r>
                      <a:endParaRPr lang="tr-TR" sz="1200" dirty="0">
                        <a:effectLst/>
                        <a:latin typeface="Calibri"/>
                        <a:ea typeface="Times New Roman"/>
                        <a:cs typeface="Times New Roman"/>
                      </a:endParaRPr>
                    </a:p>
                  </a:txBody>
                  <a:tcPr marL="30176" marR="30176" marT="0" marB="0" anchor="b"/>
                </a:tc>
                <a:tc gridSpan="3">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nchor="b"/>
                </a:tc>
                <a:tc hMerge="1">
                  <a:txBody>
                    <a:bodyPr/>
                    <a:lstStyle/>
                    <a:p>
                      <a:endParaRPr lang="tr-TR"/>
                    </a:p>
                  </a:txBody>
                  <a:tcPr/>
                </a:tc>
                <a:tc hMerge="1">
                  <a:txBody>
                    <a:bodyPr/>
                    <a:lstStyle/>
                    <a:p>
                      <a:endParaRPr lang="tr-TR"/>
                    </a:p>
                  </a:txBody>
                  <a:tcPr/>
                </a:tc>
                <a:tc rowSpan="2">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tc>
              </a:tr>
              <a:tr h="217001">
                <a:tc gridSpan="2" vMerge="1">
                  <a:txBody>
                    <a:bodyPr/>
                    <a:lstStyle/>
                    <a:p>
                      <a:endParaRPr lang="tr-TR"/>
                    </a:p>
                  </a:txBody>
                  <a:tcPr/>
                </a:tc>
                <a:tc hMerge="1" vMerge="1">
                  <a:txBody>
                    <a:bodyPr/>
                    <a:lstStyle/>
                    <a:p>
                      <a:endParaRPr lang="tr-TR"/>
                    </a:p>
                  </a:txBody>
                  <a:tcPr/>
                </a:tc>
                <a:tc>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nchor="b"/>
                </a:tc>
                <a:tc>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nchor="b"/>
                </a:tc>
                <a:tc gridSpan="3">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nchor="b"/>
                </a:tc>
                <a:tc hMerge="1">
                  <a:txBody>
                    <a:bodyPr/>
                    <a:lstStyle/>
                    <a:p>
                      <a:endParaRPr lang="tr-TR"/>
                    </a:p>
                  </a:txBody>
                  <a:tcPr/>
                </a:tc>
                <a:tc hMerge="1">
                  <a:txBody>
                    <a:bodyPr/>
                    <a:lstStyle/>
                    <a:p>
                      <a:endParaRPr lang="tr-TR"/>
                    </a:p>
                  </a:txBody>
                  <a:tcPr/>
                </a:tc>
                <a:tc vMerge="1">
                  <a:txBody>
                    <a:bodyPr/>
                    <a:lstStyle/>
                    <a:p>
                      <a:endParaRPr lang="tr-TR"/>
                    </a:p>
                  </a:txBody>
                  <a:tcPr/>
                </a:tc>
              </a:tr>
              <a:tr h="287199">
                <a:tc gridSpan="3">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gridSpan="2">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tc>
                <a:tc gridSpan="2">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r>
              <a:tr h="646196">
                <a:tc gridSpan="3">
                  <a:txBody>
                    <a:bodyPr/>
                    <a:lstStyle/>
                    <a:p>
                      <a:pPr algn="just">
                        <a:lnSpc>
                          <a:spcPct val="115000"/>
                        </a:lnSpc>
                        <a:spcAft>
                          <a:spcPts val="1000"/>
                        </a:spcAft>
                      </a:pPr>
                      <a:r>
                        <a:rPr lang="tr-TR" sz="1200">
                          <a:effectLst/>
                        </a:rPr>
                        <a:t>* Bu bölüme kalp arresti ve  solunum yetmezliği gibi ölüm şekilleri değil, ölüme sebebiyet veren hastalık, yaralanma veya komplikasyon türü yazılacaktır.</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gridSpan="5">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87199">
                <a:tc gridSpan="3">
                  <a:txBody>
                    <a:bodyPr/>
                    <a:lstStyle/>
                    <a:p>
                      <a:pPr algn="just">
                        <a:lnSpc>
                          <a:spcPct val="115000"/>
                        </a:lnSpc>
                        <a:spcAft>
                          <a:spcPts val="1000"/>
                        </a:spcAft>
                      </a:pPr>
                      <a:r>
                        <a:rPr lang="tr-TR" sz="1200">
                          <a:effectLst/>
                        </a:rPr>
                        <a:t> </a:t>
                      </a:r>
                      <a:endParaRPr lang="tr-TR" sz="1200">
                        <a:effectLst/>
                        <a:latin typeface="Calibri"/>
                        <a:ea typeface="Times New Roman"/>
                        <a:cs typeface="Times New Roman"/>
                      </a:endParaRPr>
                    </a:p>
                  </a:txBody>
                  <a:tcPr marL="30176" marR="30176" marT="0" marB="0"/>
                </a:tc>
                <a:tc hMerge="1">
                  <a:txBody>
                    <a:bodyPr/>
                    <a:lstStyle/>
                    <a:p>
                      <a:endParaRPr lang="tr-TR"/>
                    </a:p>
                  </a:txBody>
                  <a:tcPr/>
                </a:tc>
                <a:tc hMerge="1">
                  <a:txBody>
                    <a:bodyPr/>
                    <a:lstStyle/>
                    <a:p>
                      <a:endParaRPr lang="tr-TR"/>
                    </a:p>
                  </a:txBody>
                  <a:tcPr/>
                </a:tc>
                <a:tc gridSpan="5">
                  <a:txBody>
                    <a:bodyPr/>
                    <a:lstStyle/>
                    <a:p>
                      <a:pPr algn="just">
                        <a:lnSpc>
                          <a:spcPct val="115000"/>
                        </a:lnSpc>
                        <a:spcAft>
                          <a:spcPts val="1000"/>
                        </a:spcAft>
                      </a:pPr>
                      <a:r>
                        <a:rPr lang="tr-TR" sz="1200" dirty="0">
                          <a:effectLst/>
                        </a:rPr>
                        <a:t> </a:t>
                      </a:r>
                      <a:endParaRPr lang="tr-TR" sz="1200" dirty="0">
                        <a:effectLst/>
                        <a:latin typeface="Calibri"/>
                        <a:ea typeface="Times New Roman"/>
                        <a:cs typeface="Times New Roman"/>
                      </a:endParaRPr>
                    </a:p>
                  </a:txBody>
                  <a:tcPr marL="30176" marR="30176"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377022628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755576" y="1268760"/>
            <a:ext cx="7344816" cy="584775"/>
          </a:xfrm>
          <a:prstGeom prst="rect">
            <a:avLst/>
          </a:prstGeom>
          <a:noFill/>
        </p:spPr>
        <p:txBody>
          <a:bodyPr wrap="square" rtlCol="0">
            <a:spAutoFit/>
          </a:bodyPr>
          <a:lstStyle/>
          <a:p>
            <a:pPr>
              <a:spcBef>
                <a:spcPct val="0"/>
              </a:spcBef>
            </a:pPr>
            <a:r>
              <a:rPr lang="tr-TR" sz="3200" dirty="0" smtClean="0">
                <a:solidFill>
                  <a:srgbClr val="FF0000"/>
                </a:solidFill>
              </a:rPr>
              <a:t>               </a:t>
            </a:r>
            <a:r>
              <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latin typeface="+mj-lt"/>
                <a:ea typeface="+mj-ea"/>
                <a:cs typeface="+mj-cs"/>
              </a:rPr>
              <a:t>Ölüm Bildirim Sistemi ile</a:t>
            </a:r>
          </a:p>
        </p:txBody>
      </p:sp>
      <p:sp>
        <p:nvSpPr>
          <p:cNvPr id="4" name="Metin kutusu 3"/>
          <p:cNvSpPr txBox="1"/>
          <p:nvPr/>
        </p:nvSpPr>
        <p:spPr>
          <a:xfrm>
            <a:off x="683568" y="5733256"/>
            <a:ext cx="7848872" cy="384721"/>
          </a:xfrm>
          <a:prstGeom prst="rect">
            <a:avLst/>
          </a:prstGeom>
          <a:noFill/>
        </p:spPr>
        <p:txBody>
          <a:bodyPr wrap="square" rtlCol="0">
            <a:spAutoFit/>
          </a:bodyPr>
          <a:lstStyle/>
          <a:p>
            <a:r>
              <a:rPr lang="tr-TR" sz="1900" dirty="0">
                <a:solidFill>
                  <a:schemeClr val="accent4">
                    <a:lumMod val="75000"/>
                  </a:schemeClr>
                </a:solidFill>
                <a:latin typeface="Trebuchet MS" pitchFamily="34" charset="0"/>
              </a:rPr>
              <a:t>Ölüm verilerinin Dünya Sağlık Örgütü ile uyumlaştırılması sağlanmıştır</a:t>
            </a:r>
            <a:r>
              <a:rPr lang="tr-TR" dirty="0" smtClean="0"/>
              <a:t>. </a:t>
            </a:r>
            <a:endParaRPr lang="tr-TR" dirty="0"/>
          </a:p>
        </p:txBody>
      </p:sp>
      <p:pic>
        <p:nvPicPr>
          <p:cNvPr id="5" name="Resim 4"/>
          <p:cNvPicPr/>
          <p:nvPr/>
        </p:nvPicPr>
        <p:blipFill rotWithShape="1">
          <a:blip r:embed="rId2"/>
          <a:srcRect l="33750" t="14450" r="33750" b="27773"/>
          <a:stretch/>
        </p:blipFill>
        <p:spPr bwMode="auto">
          <a:xfrm>
            <a:off x="2339752" y="1853535"/>
            <a:ext cx="4608512" cy="330365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0184843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Yuvarlatılmış Dikdörtgen 11"/>
          <p:cNvSpPr/>
          <p:nvPr/>
        </p:nvSpPr>
        <p:spPr>
          <a:xfrm>
            <a:off x="3275856" y="1628800"/>
            <a:ext cx="3162756" cy="6840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sz="3200" dirty="0" smtClean="0">
                <a:solidFill>
                  <a:srgbClr val="FF0000"/>
                </a:solidFill>
              </a:rPr>
              <a:t>B16.2:</a:t>
            </a:r>
          </a:p>
        </p:txBody>
      </p:sp>
      <p:sp>
        <p:nvSpPr>
          <p:cNvPr id="13" name="Yuvarlatılmış Dikdörtgen 12"/>
          <p:cNvSpPr/>
          <p:nvPr/>
        </p:nvSpPr>
        <p:spPr>
          <a:xfrm>
            <a:off x="467544" y="3227392"/>
            <a:ext cx="2232248" cy="1656184"/>
          </a:xfrm>
          <a:prstGeom prst="roundRect">
            <a:avLst/>
          </a:prstGeom>
          <a:solidFill>
            <a:schemeClr val="accent2">
              <a:lumMod val="75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a:t> </a:t>
            </a:r>
            <a:r>
              <a:rPr lang="tr-TR" dirty="0" smtClean="0"/>
              <a:t>B:</a:t>
            </a:r>
          </a:p>
          <a:p>
            <a:pPr algn="ctr"/>
            <a:r>
              <a:rPr lang="tr-TR" dirty="0" smtClean="0"/>
              <a:t>Belirli </a:t>
            </a:r>
            <a:r>
              <a:rPr lang="tr-TR" dirty="0" err="1" smtClean="0"/>
              <a:t>enfeksiyöz</a:t>
            </a:r>
            <a:r>
              <a:rPr lang="tr-TR" dirty="0" smtClean="0"/>
              <a:t> ve </a:t>
            </a:r>
            <a:r>
              <a:rPr lang="tr-TR" dirty="0" err="1" smtClean="0"/>
              <a:t>parazitik</a:t>
            </a:r>
            <a:r>
              <a:rPr lang="tr-TR" dirty="0" smtClean="0"/>
              <a:t> hastalıklar (Hastalığın </a:t>
            </a:r>
            <a:r>
              <a:rPr lang="tr-TR" dirty="0"/>
              <a:t>Genel grup ismi </a:t>
            </a:r>
            <a:r>
              <a:rPr lang="tr-TR" dirty="0" smtClean="0"/>
              <a:t>) </a:t>
            </a:r>
            <a:endParaRPr lang="tr-TR" dirty="0"/>
          </a:p>
        </p:txBody>
      </p:sp>
      <p:sp>
        <p:nvSpPr>
          <p:cNvPr id="14" name="Yuvarlatılmış Dikdörtgen 13"/>
          <p:cNvSpPr/>
          <p:nvPr/>
        </p:nvSpPr>
        <p:spPr>
          <a:xfrm>
            <a:off x="6653336" y="3313404"/>
            <a:ext cx="2195760" cy="1512168"/>
          </a:xfrm>
          <a:prstGeom prst="round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t>2:</a:t>
            </a:r>
          </a:p>
          <a:p>
            <a:pPr algn="ctr"/>
            <a:r>
              <a:rPr lang="tr-TR" dirty="0" smtClean="0"/>
              <a:t>Eşlik eden </a:t>
            </a:r>
            <a:r>
              <a:rPr lang="tr-TR" dirty="0" err="1" smtClean="0"/>
              <a:t>morbidite</a:t>
            </a:r>
            <a:r>
              <a:rPr lang="tr-TR" dirty="0" smtClean="0"/>
              <a:t> veya komplikasyonu</a:t>
            </a:r>
            <a:endParaRPr lang="tr-TR" dirty="0"/>
          </a:p>
        </p:txBody>
      </p:sp>
      <p:sp>
        <p:nvSpPr>
          <p:cNvPr id="15" name="Yuvarlatılmış Dikdörtgen 14"/>
          <p:cNvSpPr/>
          <p:nvPr/>
        </p:nvSpPr>
        <p:spPr>
          <a:xfrm>
            <a:off x="3754264" y="3227392"/>
            <a:ext cx="1872208" cy="1584176"/>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t>16:</a:t>
            </a:r>
          </a:p>
          <a:p>
            <a:pPr algn="ctr"/>
            <a:r>
              <a:rPr lang="tr-TR" dirty="0" err="1" smtClean="0"/>
              <a:t>Viral</a:t>
            </a:r>
            <a:r>
              <a:rPr lang="tr-TR" dirty="0" smtClean="0"/>
              <a:t> hepatit grubundan alt kodunu</a:t>
            </a:r>
            <a:endParaRPr lang="tr-TR" dirty="0"/>
          </a:p>
        </p:txBody>
      </p:sp>
      <p:sp>
        <p:nvSpPr>
          <p:cNvPr id="16" name="Şeritli Sağ Ok 15"/>
          <p:cNvSpPr/>
          <p:nvPr/>
        </p:nvSpPr>
        <p:spPr>
          <a:xfrm rot="8111767">
            <a:off x="2159731" y="2547875"/>
            <a:ext cx="936104" cy="504056"/>
          </a:xfrm>
          <a:prstGeom prst="stripedRightArrow">
            <a:avLst/>
          </a:prstGeom>
          <a:solidFill>
            <a:schemeClr val="accent2">
              <a:lumMod val="7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tr-TR"/>
          </a:p>
        </p:txBody>
      </p:sp>
      <p:sp>
        <p:nvSpPr>
          <p:cNvPr id="17" name="Şeritli Sağ Ok 16"/>
          <p:cNvSpPr/>
          <p:nvPr/>
        </p:nvSpPr>
        <p:spPr>
          <a:xfrm rot="2551652">
            <a:off x="6059396" y="2670970"/>
            <a:ext cx="936104" cy="504056"/>
          </a:xfrm>
          <a:prstGeom prst="stripedRightArrow">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tr-TR"/>
          </a:p>
        </p:txBody>
      </p:sp>
      <p:sp>
        <p:nvSpPr>
          <p:cNvPr id="18" name="Şeritli Sağ Ok 17"/>
          <p:cNvSpPr/>
          <p:nvPr/>
        </p:nvSpPr>
        <p:spPr>
          <a:xfrm rot="5400000">
            <a:off x="4337000" y="2547875"/>
            <a:ext cx="758029" cy="504056"/>
          </a:xfrm>
          <a:prstGeom prst="stripedRightArrow">
            <a:avLst/>
          </a:prstGeom>
          <a:solidFill>
            <a:schemeClr val="bg2">
              <a:lumMod val="2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tr-TR"/>
          </a:p>
        </p:txBody>
      </p:sp>
      <p:sp>
        <p:nvSpPr>
          <p:cNvPr id="19" name="Yuvarlatılmış Dikdörtgen 18"/>
          <p:cNvSpPr/>
          <p:nvPr/>
        </p:nvSpPr>
        <p:spPr>
          <a:xfrm>
            <a:off x="1835696" y="5445224"/>
            <a:ext cx="657048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sz="2800" dirty="0" err="1" smtClean="0">
                <a:solidFill>
                  <a:srgbClr val="FF0000"/>
                </a:solidFill>
              </a:rPr>
              <a:t>Hepatik</a:t>
            </a:r>
            <a:r>
              <a:rPr lang="tr-TR" sz="2800" dirty="0" smtClean="0">
                <a:solidFill>
                  <a:srgbClr val="FF0000"/>
                </a:solidFill>
              </a:rPr>
              <a:t> komalı, delta ajansız akut </a:t>
            </a:r>
            <a:r>
              <a:rPr lang="tr-TR" sz="2800" dirty="0" err="1" smtClean="0">
                <a:solidFill>
                  <a:srgbClr val="FF0000"/>
                </a:solidFill>
              </a:rPr>
              <a:t>viral</a:t>
            </a:r>
            <a:r>
              <a:rPr lang="tr-TR" sz="2800" dirty="0" smtClean="0">
                <a:solidFill>
                  <a:srgbClr val="FF0000"/>
                </a:solidFill>
              </a:rPr>
              <a:t> hepatit B</a:t>
            </a:r>
            <a:endParaRPr lang="tr-TR" sz="2800" dirty="0">
              <a:solidFill>
                <a:srgbClr val="FF0000"/>
              </a:solidFill>
            </a:endParaRPr>
          </a:p>
        </p:txBody>
      </p:sp>
      <p:sp>
        <p:nvSpPr>
          <p:cNvPr id="20" name="Eşittir 19"/>
          <p:cNvSpPr/>
          <p:nvPr/>
        </p:nvSpPr>
        <p:spPr>
          <a:xfrm>
            <a:off x="4211960" y="4883576"/>
            <a:ext cx="908980" cy="41763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tr-TR">
              <a:solidFill>
                <a:schemeClr val="tx1"/>
              </a:solidFill>
            </a:endParaRPr>
          </a:p>
        </p:txBody>
      </p:sp>
      <p:sp>
        <p:nvSpPr>
          <p:cNvPr id="21" name="Başlık 1"/>
          <p:cNvSpPr>
            <a:spLocks noGrp="1"/>
          </p:cNvSpPr>
          <p:nvPr/>
        </p:nvSpPr>
        <p:spPr>
          <a:xfrm>
            <a:off x="251520" y="713834"/>
            <a:ext cx="8040310" cy="792088"/>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tr-TR" sz="3200" b="1" dirty="0">
                <a:ln w="12700">
                  <a:solidFill>
                    <a:schemeClr val="accent2">
                      <a:shade val="90000"/>
                      <a:satMod val="150000"/>
                    </a:schemeClr>
                  </a:solidFill>
                </a:ln>
                <a:solidFill>
                  <a:srgbClr val="C00000"/>
                </a:solidFill>
                <a:effectLst>
                  <a:outerShdw blurRad="38100" dist="38100" dir="5400000" algn="tl" rotWithShape="0">
                    <a:srgbClr val="000000">
                      <a:alpha val="25000"/>
                    </a:srgbClr>
                  </a:outerShdw>
                </a:effectLst>
              </a:rPr>
              <a:t>ICD kodlama Mantığı</a:t>
            </a:r>
          </a:p>
        </p:txBody>
      </p:sp>
    </p:spTree>
    <p:extLst>
      <p:ext uri="{BB962C8B-B14F-4D97-AF65-F5344CB8AC3E}">
        <p14:creationId xmlns:p14="http://schemas.microsoft.com/office/powerpoint/2010/main" val="382808478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	   </a:t>
            </a:r>
            <a:r>
              <a:rPr lang="tr-TR" sz="3600" dirty="0" smtClean="0">
                <a:solidFill>
                  <a:srgbClr val="C00000"/>
                </a:solidFill>
              </a:rPr>
              <a:t>VAKA </a:t>
            </a:r>
            <a:r>
              <a:rPr lang="tr-TR" sz="3600" dirty="0">
                <a:solidFill>
                  <a:srgbClr val="C00000"/>
                </a:solidFill>
              </a:rPr>
              <a:t>İNCELEMELERİ </a:t>
            </a:r>
          </a:p>
        </p:txBody>
      </p:sp>
    </p:spTree>
    <p:extLst>
      <p:ext uri="{BB962C8B-B14F-4D97-AF65-F5344CB8AC3E}">
        <p14:creationId xmlns:p14="http://schemas.microsoft.com/office/powerpoint/2010/main" val="375952029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hlinkClick r:id="rId2" action="ppaction://hlinkfile"/>
              </a:rPr>
              <a:t>VAKA-1:</a:t>
            </a:r>
            <a:r>
              <a:rPr lang="tr-TR" b="1" dirty="0" smtClean="0"/>
              <a:t/>
            </a:r>
            <a:br>
              <a:rPr lang="tr-TR" b="1" dirty="0" smtClean="0"/>
            </a:br>
            <a:r>
              <a:rPr lang="tr-TR" b="1" dirty="0" smtClean="0"/>
              <a:t>Sadece </a:t>
            </a:r>
            <a:r>
              <a:rPr lang="tr-TR" b="1" dirty="0"/>
              <a:t>bir tane önceki gelen nedenin olduğu vaka </a:t>
            </a:r>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a:t>18 aylık bir erkek çocuğu iki gündür geçirdiği </a:t>
            </a:r>
            <a:r>
              <a:rPr lang="tr-TR" i="1" dirty="0" err="1"/>
              <a:t>Haemophilus</a:t>
            </a:r>
            <a:r>
              <a:rPr lang="tr-TR" i="1" dirty="0"/>
              <a:t> </a:t>
            </a:r>
            <a:r>
              <a:rPr lang="tr-TR" i="1" dirty="0" err="1"/>
              <a:t>influenzae'nin</a:t>
            </a:r>
            <a:r>
              <a:rPr lang="tr-TR" i="1" dirty="0"/>
              <a:t> sebep olduğu </a:t>
            </a:r>
            <a:r>
              <a:rPr lang="tr-TR" dirty="0"/>
              <a:t>bakteriyel </a:t>
            </a:r>
            <a:r>
              <a:rPr lang="tr-TR" dirty="0" err="1"/>
              <a:t>pnömoniden</a:t>
            </a:r>
            <a:r>
              <a:rPr lang="tr-TR" dirty="0"/>
              <a:t> dolayı yaşamını kaybetmiştir</a:t>
            </a:r>
            <a:r>
              <a:rPr lang="tr-TR" dirty="0" smtClean="0"/>
              <a:t>.</a:t>
            </a:r>
          </a:p>
          <a:p>
            <a:pPr marL="109728" indent="0">
              <a:buNone/>
            </a:pPr>
            <a:endParaRPr lang="tr-TR" dirty="0"/>
          </a:p>
          <a:p>
            <a:pPr marL="109728" indent="0">
              <a:buNone/>
            </a:pPr>
            <a:r>
              <a:rPr lang="tr-TR" dirty="0" smtClean="0"/>
              <a:t>Ölümünden </a:t>
            </a:r>
            <a:r>
              <a:rPr lang="tr-TR" dirty="0"/>
              <a:t>7 gün önce yakalandığı kızamık hastalığı </a:t>
            </a:r>
            <a:r>
              <a:rPr lang="tr-TR" dirty="0" err="1"/>
              <a:t>pnömoniye</a:t>
            </a:r>
            <a:r>
              <a:rPr lang="tr-TR" dirty="0"/>
              <a:t> neden olmuştur. </a:t>
            </a:r>
          </a:p>
          <a:p>
            <a:pPr marL="109728" indent="0">
              <a:buNone/>
            </a:pPr>
            <a:r>
              <a:rPr lang="tr-TR" dirty="0"/>
              <a:t> </a:t>
            </a:r>
          </a:p>
          <a:p>
            <a:pPr marL="109728" indent="0">
              <a:buNone/>
            </a:pPr>
            <a:endParaRPr lang="tr-TR" dirty="0"/>
          </a:p>
        </p:txBody>
      </p:sp>
    </p:spTree>
    <p:extLst>
      <p:ext uri="{BB962C8B-B14F-4D97-AF65-F5344CB8AC3E}">
        <p14:creationId xmlns:p14="http://schemas.microsoft.com/office/powerpoint/2010/main" val="420151149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831776"/>
            <a:ext cx="8229600" cy="1517104"/>
          </a:xfrm>
        </p:spPr>
        <p:txBody>
          <a:bodyPr>
            <a:normAutofit fontScale="90000"/>
          </a:bodyPr>
          <a:lstStyle/>
          <a:p>
            <a:r>
              <a:rPr lang="tr-TR" b="1" dirty="0" smtClean="0">
                <a:solidFill>
                  <a:srgbClr val="FF0000"/>
                </a:solidFill>
                <a:hlinkClick r:id="rId2" action="ppaction://hlinkfile"/>
              </a:rPr>
              <a:t>VAKA-2:</a:t>
            </a:r>
            <a:r>
              <a:rPr lang="tr-TR" b="1" dirty="0" smtClean="0"/>
              <a:t/>
            </a:r>
            <a:br>
              <a:rPr lang="tr-TR" b="1" dirty="0" smtClean="0"/>
            </a:br>
            <a:r>
              <a:rPr lang="tr-TR" b="1" dirty="0" smtClean="0"/>
              <a:t>Birden </a:t>
            </a:r>
            <a:r>
              <a:rPr lang="tr-TR" b="1" dirty="0"/>
              <a:t>fazla önceki gelen nedenin olduğu </a:t>
            </a:r>
            <a:r>
              <a:rPr lang="tr-TR" b="1" dirty="0" smtClean="0"/>
              <a:t>vaka</a:t>
            </a:r>
            <a:r>
              <a:rPr lang="tr-TR" b="1" dirty="0"/>
              <a:t/>
            </a:r>
            <a:br>
              <a:rPr lang="tr-TR" b="1" dirty="0"/>
            </a:br>
            <a:endParaRPr lang="tr-TR" b="1" dirty="0"/>
          </a:p>
        </p:txBody>
      </p:sp>
      <p:sp>
        <p:nvSpPr>
          <p:cNvPr id="3" name="İçerik Yer Tutucusu 2"/>
          <p:cNvSpPr>
            <a:spLocks noGrp="1"/>
          </p:cNvSpPr>
          <p:nvPr>
            <p:ph idx="1"/>
          </p:nvPr>
        </p:nvSpPr>
        <p:spPr>
          <a:xfrm>
            <a:off x="457200" y="2249424"/>
            <a:ext cx="8435280" cy="4131904"/>
          </a:xfrm>
        </p:spPr>
        <p:txBody>
          <a:bodyPr>
            <a:normAutofit fontScale="70000" lnSpcReduction="20000"/>
          </a:bodyPr>
          <a:lstStyle/>
          <a:p>
            <a:pPr marL="109728" indent="0">
              <a:buNone/>
            </a:pPr>
            <a:r>
              <a:rPr lang="tr-TR" dirty="0" smtClean="0"/>
              <a:t>68 </a:t>
            </a:r>
            <a:r>
              <a:rPr lang="tr-TR" dirty="0"/>
              <a:t>yaşında bir erkek sağ alt kadranda birkaç haftadır devam eden ilerleyen bir ağrı şikayetiyle hastaneye başvurdu.  </a:t>
            </a:r>
            <a:r>
              <a:rPr lang="tr-TR" dirty="0" smtClean="0"/>
              <a:t>Hasta </a:t>
            </a:r>
            <a:r>
              <a:rPr lang="tr-TR" dirty="0"/>
              <a:t>halsizlik ve kırgınlık şikayetleri ile birlikte yaklaşık 18 </a:t>
            </a:r>
            <a:r>
              <a:rPr lang="tr-TR" dirty="0" smtClean="0"/>
              <a:t>kg </a:t>
            </a:r>
            <a:r>
              <a:rPr lang="tr-TR" dirty="0"/>
              <a:t>kaybetmişti. Fizik </a:t>
            </a:r>
            <a:r>
              <a:rPr lang="tr-TR" dirty="0" smtClean="0"/>
              <a:t>muayenede sağ </a:t>
            </a:r>
            <a:r>
              <a:rPr lang="tr-TR" dirty="0" err="1"/>
              <a:t>kastal</a:t>
            </a:r>
            <a:r>
              <a:rPr lang="tr-TR" dirty="0"/>
              <a:t> (kaburga) bölge altında 4 parmak kalınlığında karaciğer büyümesi mevcuttu. </a:t>
            </a:r>
            <a:r>
              <a:rPr lang="tr-TR" dirty="0" err="1"/>
              <a:t>Rektal</a:t>
            </a:r>
            <a:r>
              <a:rPr lang="tr-TR" dirty="0"/>
              <a:t> muayene normaldi ve alınan </a:t>
            </a:r>
            <a:r>
              <a:rPr lang="tr-TR" dirty="0" smtClean="0"/>
              <a:t>gaitada </a:t>
            </a:r>
            <a:r>
              <a:rPr lang="tr-TR" dirty="0"/>
              <a:t>gizli kan negatif çıktı.  Rutin </a:t>
            </a:r>
            <a:r>
              <a:rPr lang="tr-TR" dirty="0" smtClean="0"/>
              <a:t>laboratuvar </a:t>
            </a:r>
            <a:r>
              <a:rPr lang="tr-TR" dirty="0"/>
              <a:t>bulguları normal sınırlardaydı. Akciğer ve baryumlu kolon </a:t>
            </a:r>
            <a:r>
              <a:rPr lang="tr-TR" dirty="0" err="1"/>
              <a:t>grafisi</a:t>
            </a:r>
            <a:r>
              <a:rPr lang="tr-TR" dirty="0"/>
              <a:t> normaldi. EKG’sinde bir sağ dal bloğu vardı</a:t>
            </a:r>
            <a:r>
              <a:rPr lang="tr-TR" dirty="0" smtClean="0"/>
              <a:t>.</a:t>
            </a:r>
          </a:p>
          <a:p>
            <a:pPr marL="109728" indent="0">
              <a:buNone/>
            </a:pPr>
            <a:endParaRPr lang="tr-TR" dirty="0" smtClean="0"/>
          </a:p>
          <a:p>
            <a:pPr marL="109728" indent="0">
              <a:buNone/>
            </a:pPr>
            <a:r>
              <a:rPr lang="tr-TR" dirty="0" smtClean="0"/>
              <a:t>CT </a:t>
            </a:r>
            <a:r>
              <a:rPr lang="tr-TR" dirty="0"/>
              <a:t>taraması karaciğer her iki lobunda da sayısız kitle görüldü. Karaciğer iğne biyopsisi orta </a:t>
            </a:r>
            <a:r>
              <a:rPr lang="tr-TR" dirty="0" err="1"/>
              <a:t>dercede</a:t>
            </a:r>
            <a:r>
              <a:rPr lang="tr-TR" dirty="0"/>
              <a:t> </a:t>
            </a:r>
            <a:r>
              <a:rPr lang="tr-TR" dirty="0" err="1"/>
              <a:t>difarensiye</a:t>
            </a:r>
            <a:r>
              <a:rPr lang="tr-TR" dirty="0"/>
              <a:t> </a:t>
            </a:r>
            <a:r>
              <a:rPr lang="tr-TR" dirty="0" err="1" smtClean="0"/>
              <a:t>hepatoselüler</a:t>
            </a:r>
            <a:r>
              <a:rPr lang="tr-TR" dirty="0" smtClean="0"/>
              <a:t> </a:t>
            </a:r>
            <a:r>
              <a:rPr lang="tr-TR" dirty="0" err="1" smtClean="0"/>
              <a:t>karsinom</a:t>
            </a:r>
            <a:r>
              <a:rPr lang="tr-TR" dirty="0" smtClean="0"/>
              <a:t> </a:t>
            </a:r>
            <a:r>
              <a:rPr lang="tr-TR" dirty="0"/>
              <a:t>için </a:t>
            </a:r>
            <a:r>
              <a:rPr lang="tr-TR" dirty="0" err="1" smtClean="0"/>
              <a:t>diagnostikti</a:t>
            </a:r>
            <a:r>
              <a:rPr lang="tr-TR" dirty="0" smtClean="0"/>
              <a:t> </a:t>
            </a:r>
            <a:r>
              <a:rPr lang="tr-TR" dirty="0"/>
              <a:t>ve hastaya kemoterapi başlandı. Teşhisten üç ay sonra hastanın karaciğer fonksiyonlarında ciddi bir azalmanın yanı sıra  sol uyluğunda derin </a:t>
            </a:r>
            <a:r>
              <a:rPr lang="tr-TR" dirty="0" err="1"/>
              <a:t>ven</a:t>
            </a:r>
            <a:r>
              <a:rPr lang="tr-TR" dirty="0"/>
              <a:t> </a:t>
            </a:r>
            <a:r>
              <a:rPr lang="tr-TR" dirty="0" err="1"/>
              <a:t>trombozu</a:t>
            </a:r>
            <a:r>
              <a:rPr lang="tr-TR" dirty="0"/>
              <a:t> gözlemlendi ve hasta hastaneye yatırıldı.  Hastaneye yatırıldıktan sonraki üçüncü günde hasta </a:t>
            </a:r>
            <a:r>
              <a:rPr lang="tr-TR" dirty="0" err="1"/>
              <a:t>pulmoner</a:t>
            </a:r>
            <a:r>
              <a:rPr lang="tr-TR" dirty="0"/>
              <a:t> </a:t>
            </a:r>
            <a:r>
              <a:rPr lang="tr-TR" dirty="0" err="1"/>
              <a:t>emboli</a:t>
            </a:r>
            <a:r>
              <a:rPr lang="tr-TR" dirty="0"/>
              <a:t> geliştirdi ve 30 dakika sonra hayatını kaybetti. </a:t>
            </a:r>
          </a:p>
          <a:p>
            <a:pPr marL="109728" indent="0">
              <a:buNone/>
            </a:pPr>
            <a:endParaRPr lang="tr-TR" dirty="0"/>
          </a:p>
          <a:p>
            <a:pPr marL="109728" indent="0">
              <a:buNone/>
            </a:pPr>
            <a:endParaRPr lang="tr-TR" dirty="0"/>
          </a:p>
        </p:txBody>
      </p:sp>
    </p:spTree>
    <p:extLst>
      <p:ext uri="{BB962C8B-B14F-4D97-AF65-F5344CB8AC3E}">
        <p14:creationId xmlns:p14="http://schemas.microsoft.com/office/powerpoint/2010/main" val="412561141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64704"/>
            <a:ext cx="8229600" cy="1445096"/>
          </a:xfrm>
        </p:spPr>
        <p:txBody>
          <a:bodyPr>
            <a:normAutofit fontScale="90000"/>
          </a:bodyPr>
          <a:lstStyle/>
          <a:p>
            <a:r>
              <a:rPr lang="tr-TR" b="1" dirty="0" smtClean="0">
                <a:hlinkClick r:id="rId2" action="ppaction://hlinkfile"/>
              </a:rPr>
              <a:t>VAKA-3:</a:t>
            </a:r>
            <a:r>
              <a:rPr lang="tr-TR" b="1" dirty="0" smtClean="0"/>
              <a:t> </a:t>
            </a:r>
            <a:br>
              <a:rPr lang="tr-TR" b="1" dirty="0" smtClean="0"/>
            </a:br>
            <a:r>
              <a:rPr lang="tr-TR" b="1" dirty="0" smtClean="0"/>
              <a:t>Bölüm </a:t>
            </a:r>
            <a:r>
              <a:rPr lang="tr-TR" b="1" dirty="0" err="1"/>
              <a:t>I’e</a:t>
            </a:r>
            <a:r>
              <a:rPr lang="tr-TR" b="1" dirty="0"/>
              <a:t> 5. nedenin eklendiği </a:t>
            </a:r>
            <a:r>
              <a:rPr lang="tr-TR" b="1" dirty="0" smtClean="0"/>
              <a:t>vaka</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smtClean="0"/>
              <a:t>59 </a:t>
            </a:r>
            <a:r>
              <a:rPr lang="tr-TR" dirty="0"/>
              <a:t>yaşında bir kadın birkaç saat süren </a:t>
            </a:r>
            <a:r>
              <a:rPr lang="tr-TR" dirty="0" err="1"/>
              <a:t>serebellar</a:t>
            </a:r>
            <a:r>
              <a:rPr lang="tr-TR" dirty="0"/>
              <a:t> kanamadan sonra mide içeriğini </a:t>
            </a:r>
            <a:r>
              <a:rPr lang="tr-TR" dirty="0" err="1"/>
              <a:t>aspire</a:t>
            </a:r>
            <a:r>
              <a:rPr lang="tr-TR" dirty="0"/>
              <a:t> etmesini takiben oluşan </a:t>
            </a:r>
            <a:r>
              <a:rPr lang="tr-TR" dirty="0" err="1"/>
              <a:t>asfiksiden</a:t>
            </a:r>
            <a:r>
              <a:rPr lang="tr-TR" dirty="0"/>
              <a:t> dolayı hayatını kaybetmiştir.  Üç yıl önce, hastada hipertansiyon ile seyreden </a:t>
            </a:r>
            <a:r>
              <a:rPr lang="tr-TR" dirty="0" err="1"/>
              <a:t>aldosteronizmle</a:t>
            </a:r>
            <a:r>
              <a:rPr lang="tr-TR" dirty="0"/>
              <a:t> birlikte adrenal adenoma teşhis edilmişti.  Aynı zamanda </a:t>
            </a:r>
            <a:r>
              <a:rPr lang="tr-TR" dirty="0" err="1"/>
              <a:t>konjestif</a:t>
            </a:r>
            <a:r>
              <a:rPr lang="tr-TR" dirty="0"/>
              <a:t> kalp yetmezliği de vardı. </a:t>
            </a:r>
          </a:p>
          <a:p>
            <a:pPr marL="109728" indent="0">
              <a:buNone/>
            </a:pPr>
            <a:endParaRPr lang="tr-TR" dirty="0"/>
          </a:p>
        </p:txBody>
      </p:sp>
    </p:spTree>
    <p:extLst>
      <p:ext uri="{BB962C8B-B14F-4D97-AF65-F5344CB8AC3E}">
        <p14:creationId xmlns:p14="http://schemas.microsoft.com/office/powerpoint/2010/main" val="231410160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a:t>
            </a:r>
            <a:r>
              <a:rPr lang="tr-TR" b="1" dirty="0" smtClean="0"/>
              <a:t/>
            </a:r>
            <a:br>
              <a:rPr lang="tr-TR" b="1" dirty="0" smtClean="0"/>
            </a:br>
            <a:r>
              <a:rPr lang="tr-TR" b="1" dirty="0" smtClean="0"/>
              <a:t>Önemli </a:t>
            </a:r>
            <a:r>
              <a:rPr lang="tr-TR" b="1" dirty="0"/>
              <a:t>bir patolojik bulgu ölüm nedenine katkıda bulunan bir neden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a:bodyPr>
          <a:lstStyle/>
          <a:p>
            <a:pPr marL="109728" indent="0">
              <a:buNone/>
            </a:pPr>
            <a:r>
              <a:rPr lang="tr-TR" dirty="0" smtClean="0"/>
              <a:t>63 </a:t>
            </a:r>
            <a:r>
              <a:rPr lang="tr-TR" dirty="0"/>
              <a:t>yaşındaki bir erkek, ölümünden 4 gün önce gelişen bir </a:t>
            </a:r>
            <a:r>
              <a:rPr lang="tr-TR" dirty="0" err="1"/>
              <a:t>duodenal</a:t>
            </a:r>
            <a:r>
              <a:rPr lang="tr-TR" dirty="0"/>
              <a:t> </a:t>
            </a:r>
            <a:r>
              <a:rPr lang="tr-TR" dirty="0" err="1"/>
              <a:t>perforasyonun</a:t>
            </a:r>
            <a:r>
              <a:rPr lang="tr-TR" dirty="0"/>
              <a:t> neden olduğu peritonitin başlangıcından 2 gün sonra hayatını kaybetmiştir.  </a:t>
            </a:r>
            <a:r>
              <a:rPr lang="tr-TR" dirty="0" err="1"/>
              <a:t>Duodenal</a:t>
            </a:r>
            <a:r>
              <a:rPr lang="tr-TR" dirty="0"/>
              <a:t> </a:t>
            </a:r>
            <a:r>
              <a:rPr lang="tr-TR" dirty="0" err="1"/>
              <a:t>perforasyon</a:t>
            </a:r>
            <a:r>
              <a:rPr lang="tr-TR" dirty="0"/>
              <a:t>, hastanın ölümünden önce 1 yıl boyunca geçirdiği kronik </a:t>
            </a:r>
            <a:r>
              <a:rPr lang="tr-TR" dirty="0" err="1"/>
              <a:t>duodenal</a:t>
            </a:r>
            <a:r>
              <a:rPr lang="tr-TR" dirty="0"/>
              <a:t> ülserin sonucuydu.  Ayrıca hastanın ölümünden üç ay önce teşhis edilen </a:t>
            </a:r>
            <a:r>
              <a:rPr lang="tr-TR" dirty="0" err="1"/>
              <a:t>bronşiyal</a:t>
            </a:r>
            <a:r>
              <a:rPr lang="tr-TR" dirty="0"/>
              <a:t> </a:t>
            </a:r>
            <a:r>
              <a:rPr lang="tr-TR" dirty="0" err="1"/>
              <a:t>karsinomu</a:t>
            </a:r>
            <a:r>
              <a:rPr lang="tr-TR" dirty="0"/>
              <a:t> da vardı. </a:t>
            </a:r>
          </a:p>
          <a:p>
            <a:pPr marL="109728" indent="0">
              <a:buNone/>
            </a:pPr>
            <a:endParaRPr lang="tr-TR" dirty="0"/>
          </a:p>
        </p:txBody>
      </p:sp>
    </p:spTree>
    <p:extLst>
      <p:ext uri="{BB962C8B-B14F-4D97-AF65-F5344CB8AC3E}">
        <p14:creationId xmlns:p14="http://schemas.microsoft.com/office/powerpoint/2010/main" val="64625643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3" action="ppaction://hlinkfile"/>
              </a:rPr>
              <a:t>VAKA-5:</a:t>
            </a:r>
            <a:r>
              <a:rPr lang="tr-TR" dirty="0" smtClean="0"/>
              <a:t/>
            </a:r>
            <a:br>
              <a:rPr lang="tr-TR" dirty="0" smtClean="0"/>
            </a:br>
            <a:r>
              <a:rPr lang="tr-TR" sz="3600" b="1" dirty="0"/>
              <a:t>Ölüme ve ölüm mekanizmasıyla bağlantısı olmayan durumlar ölüm belgesinde rapor edilmez </a:t>
            </a:r>
            <a:r>
              <a:rPr lang="tr-TR" sz="3600" dirty="0"/>
              <a:t/>
            </a:r>
            <a:br>
              <a:rPr lang="tr-TR" sz="3600" dirty="0"/>
            </a:br>
            <a:endParaRPr lang="tr-TR" sz="3600" dirty="0"/>
          </a:p>
        </p:txBody>
      </p:sp>
      <p:sp>
        <p:nvSpPr>
          <p:cNvPr id="3" name="İçerik Yer Tutucusu 2"/>
          <p:cNvSpPr>
            <a:spLocks noGrp="1"/>
          </p:cNvSpPr>
          <p:nvPr>
            <p:ph idx="1"/>
          </p:nvPr>
        </p:nvSpPr>
        <p:spPr>
          <a:xfrm>
            <a:off x="457200" y="2492896"/>
            <a:ext cx="8435280" cy="4081640"/>
          </a:xfrm>
        </p:spPr>
        <p:txBody>
          <a:bodyPr>
            <a:normAutofit lnSpcReduction="10000"/>
          </a:bodyPr>
          <a:lstStyle/>
          <a:p>
            <a:pPr marL="109728" indent="0">
              <a:buNone/>
            </a:pPr>
            <a:r>
              <a:rPr lang="tr-TR" dirty="0" smtClean="0"/>
              <a:t>66 </a:t>
            </a:r>
            <a:r>
              <a:rPr lang="tr-TR" dirty="0"/>
              <a:t>yaşında bir erkek 20 Aralık 1998 tarihinde hayatını kaybetmiştir. 15 yıldır insülin bağımlısı olmayan diyabet </a:t>
            </a:r>
            <a:r>
              <a:rPr lang="tr-TR" dirty="0" err="1"/>
              <a:t>mellitus</a:t>
            </a:r>
            <a:r>
              <a:rPr lang="tr-TR" dirty="0"/>
              <a:t> geçmişi bulunmaktaydı.  </a:t>
            </a:r>
            <a:r>
              <a:rPr lang="tr-TR" dirty="0" err="1"/>
              <a:t>Biliyer</a:t>
            </a:r>
            <a:r>
              <a:rPr lang="tr-TR" dirty="0"/>
              <a:t> taş (safra kesesi taşı) nedeniyle 1992 yılında bir </a:t>
            </a:r>
            <a:r>
              <a:rPr lang="tr-TR" dirty="0" err="1"/>
              <a:t>kolosistektomi</a:t>
            </a:r>
            <a:r>
              <a:rPr lang="tr-TR" dirty="0"/>
              <a:t> operasyonu geçirmişti. Ölümünden altı ay önce hastada diyabetik </a:t>
            </a:r>
            <a:r>
              <a:rPr lang="tr-TR" dirty="0" err="1"/>
              <a:t>glomeruloskleroz</a:t>
            </a:r>
            <a:r>
              <a:rPr lang="tr-TR" dirty="0"/>
              <a:t> gelişti ve bunun 5 gün öncesinde akut böbrek yetmezliği ve devamında solunum </a:t>
            </a:r>
            <a:r>
              <a:rPr lang="tr-TR" dirty="0" err="1"/>
              <a:t>arrestine</a:t>
            </a:r>
            <a:r>
              <a:rPr lang="tr-TR" dirty="0"/>
              <a:t> neden olan ve 3 gün süren </a:t>
            </a:r>
            <a:r>
              <a:rPr lang="tr-TR" dirty="0" err="1"/>
              <a:t>hiperglisemik</a:t>
            </a:r>
            <a:r>
              <a:rPr lang="tr-TR" dirty="0"/>
              <a:t> koma izledi.</a:t>
            </a:r>
          </a:p>
          <a:p>
            <a:pPr marL="109728" indent="0">
              <a:buNone/>
            </a:pPr>
            <a:endParaRPr lang="tr-TR" dirty="0"/>
          </a:p>
        </p:txBody>
      </p:sp>
    </p:spTree>
    <p:extLst>
      <p:ext uri="{BB962C8B-B14F-4D97-AF65-F5344CB8AC3E}">
        <p14:creationId xmlns:p14="http://schemas.microsoft.com/office/powerpoint/2010/main" val="160088186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VAKA-6:</a:t>
            </a:r>
            <a:r>
              <a:rPr lang="tr-TR" dirty="0" smtClean="0"/>
              <a:t/>
            </a:r>
            <a:br>
              <a:rPr lang="tr-TR" dirty="0" smtClean="0"/>
            </a:br>
            <a:r>
              <a:rPr lang="tr-TR" b="1" dirty="0" smtClean="0"/>
              <a:t>Bölüm </a:t>
            </a:r>
            <a:r>
              <a:rPr lang="tr-TR" b="1" dirty="0" err="1"/>
              <a:t>II’de</a:t>
            </a:r>
            <a:r>
              <a:rPr lang="tr-TR" b="1" dirty="0"/>
              <a:t> sigara kullanma alışkanlığının rapor edilmesi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fontScale="77500" lnSpcReduction="20000"/>
          </a:bodyPr>
          <a:lstStyle/>
          <a:p>
            <a:pPr marL="109728" indent="0">
              <a:buNone/>
            </a:pPr>
            <a:endParaRPr lang="tr-TR" dirty="0"/>
          </a:p>
          <a:p>
            <a:pPr marL="109728" indent="0">
              <a:buNone/>
            </a:pPr>
            <a:r>
              <a:rPr lang="tr-TR" dirty="0"/>
              <a:t>68 yaşında bir erkek 6 yıl önce akciğer kanser nedeniyle operasyon geçirmişti.  </a:t>
            </a:r>
            <a:r>
              <a:rPr lang="tr-TR" dirty="0" err="1"/>
              <a:t>Hipertansif</a:t>
            </a:r>
            <a:r>
              <a:rPr lang="tr-TR" dirty="0"/>
              <a:t> olan hasta ve 5 yıl önce ciddi bir enfarktüs geçirmişti.  Mevcut sağlık durumu stabildi ve düzenli olarak tedavi altındaydı. 15 yıldır anti-</a:t>
            </a:r>
            <a:r>
              <a:rPr lang="tr-TR" dirty="0" err="1"/>
              <a:t>hipertansiflerle</a:t>
            </a:r>
            <a:r>
              <a:rPr lang="tr-TR" dirty="0"/>
              <a:t> tedavi edilip ve hipertansiyonu kontrol altında görünmekteydi. Hasta ciddi sigara içicisi olup düzenli olarak günde 35 sigara içiyordu. </a:t>
            </a:r>
            <a:endParaRPr lang="tr-TR" dirty="0" smtClean="0"/>
          </a:p>
          <a:p>
            <a:pPr marL="109728" indent="0">
              <a:buNone/>
            </a:pPr>
            <a:endParaRPr lang="tr-TR" dirty="0"/>
          </a:p>
          <a:p>
            <a:pPr marL="109728" indent="0">
              <a:buNone/>
            </a:pPr>
            <a:r>
              <a:rPr lang="tr-TR" dirty="0" smtClean="0"/>
              <a:t>Aniden </a:t>
            </a:r>
            <a:r>
              <a:rPr lang="tr-TR" dirty="0"/>
              <a:t>şiddetli bir </a:t>
            </a:r>
            <a:r>
              <a:rPr lang="tr-TR" dirty="0" err="1"/>
              <a:t>retrosternal</a:t>
            </a:r>
            <a:r>
              <a:rPr lang="tr-TR" dirty="0"/>
              <a:t> ağrı ile baygınlık ve arkasından şok geçirdi. EKG incelemesinde aritmi ve  </a:t>
            </a:r>
            <a:r>
              <a:rPr lang="tr-TR" dirty="0" err="1"/>
              <a:t>ventriküler</a:t>
            </a:r>
            <a:r>
              <a:rPr lang="tr-TR" dirty="0"/>
              <a:t> </a:t>
            </a:r>
            <a:r>
              <a:rPr lang="tr-TR" dirty="0" err="1"/>
              <a:t>fibrilasyon</a:t>
            </a:r>
            <a:r>
              <a:rPr lang="tr-TR" dirty="0"/>
              <a:t> görüldü. İlk müdahale ambülansta yapılmıştır ve kan basıncı 80/50 olarak gözlenmiştir. Hastaneye getirilirken hayatını kaybetti</a:t>
            </a:r>
          </a:p>
        </p:txBody>
      </p:sp>
    </p:spTree>
    <p:extLst>
      <p:ext uri="{BB962C8B-B14F-4D97-AF65-F5344CB8AC3E}">
        <p14:creationId xmlns:p14="http://schemas.microsoft.com/office/powerpoint/2010/main" val="18960156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1421904"/>
          </a:xfrm>
        </p:spPr>
        <p:txBody>
          <a:bodyPr>
            <a:normAutofit fontScale="90000"/>
          </a:bodyPr>
          <a:lstStyle/>
          <a:p>
            <a:r>
              <a:rPr lang="tr-TR" b="1" dirty="0" smtClean="0">
                <a:hlinkClick r:id="rId2" action="ppaction://hlinkfile"/>
              </a:rPr>
              <a:t>VAKA-7:</a:t>
            </a:r>
            <a:r>
              <a:rPr lang="tr-TR" dirty="0" smtClean="0"/>
              <a:t/>
            </a:r>
            <a:br>
              <a:rPr lang="tr-TR" dirty="0" smtClean="0"/>
            </a:br>
            <a:r>
              <a:rPr lang="tr-TR" b="1" dirty="0" smtClean="0"/>
              <a:t>Tıbbi </a:t>
            </a:r>
            <a:r>
              <a:rPr lang="tr-TR" b="1" dirty="0"/>
              <a:t>görüşün ölüm istatistikleri üzerinde etkisi vardır</a:t>
            </a:r>
            <a:r>
              <a:rPr lang="tr-TR" dirty="0"/>
              <a:t/>
            </a:r>
            <a:br>
              <a:rPr lang="tr-TR" dirty="0"/>
            </a:br>
            <a:endParaRPr lang="tr-TR" dirty="0"/>
          </a:p>
        </p:txBody>
      </p:sp>
      <p:sp>
        <p:nvSpPr>
          <p:cNvPr id="3" name="İçerik Yer Tutucusu 2"/>
          <p:cNvSpPr>
            <a:spLocks noGrp="1"/>
          </p:cNvSpPr>
          <p:nvPr>
            <p:ph idx="1"/>
          </p:nvPr>
        </p:nvSpPr>
        <p:spPr>
          <a:xfrm>
            <a:off x="457200" y="2996952"/>
            <a:ext cx="8435280" cy="3577584"/>
          </a:xfrm>
        </p:spPr>
        <p:txBody>
          <a:bodyPr/>
          <a:lstStyle/>
          <a:p>
            <a:pPr marL="109728" indent="0">
              <a:buNone/>
            </a:pPr>
            <a:r>
              <a:rPr lang="tr-TR" dirty="0" smtClean="0"/>
              <a:t>57 </a:t>
            </a:r>
            <a:r>
              <a:rPr lang="tr-TR" dirty="0"/>
              <a:t>yaşında bir erkek, 27 yaşından beri insülin bağımlısı diyabet hastasıydı ve ölümünden 8 yıl önce ortaya çıkan </a:t>
            </a:r>
            <a:r>
              <a:rPr lang="tr-TR" dirty="0" err="1"/>
              <a:t>iskemik</a:t>
            </a:r>
            <a:r>
              <a:rPr lang="tr-TR" dirty="0"/>
              <a:t> kalp hastalığı bulunmaktaydı</a:t>
            </a:r>
            <a:r>
              <a:rPr lang="tr-TR" dirty="0" smtClean="0"/>
              <a:t>. </a:t>
            </a:r>
            <a:r>
              <a:rPr lang="tr-TR" dirty="0"/>
              <a:t>Ölümünden 10 gün önce gribe bundan 3 gün sonra da </a:t>
            </a:r>
            <a:r>
              <a:rPr lang="tr-TR" dirty="0" err="1"/>
              <a:t>pnömoniye</a:t>
            </a:r>
            <a:r>
              <a:rPr lang="tr-TR" dirty="0"/>
              <a:t> yakalandı.  </a:t>
            </a:r>
          </a:p>
          <a:p>
            <a:pPr marL="109728" indent="0">
              <a:buNone/>
            </a:pPr>
            <a:endParaRPr lang="tr-TR" dirty="0"/>
          </a:p>
          <a:p>
            <a:pPr marL="109728" indent="0">
              <a:buNone/>
            </a:pPr>
            <a:endParaRPr lang="tr-TR" dirty="0"/>
          </a:p>
        </p:txBody>
      </p:sp>
    </p:spTree>
    <p:extLst>
      <p:ext uri="{BB962C8B-B14F-4D97-AF65-F5344CB8AC3E}">
        <p14:creationId xmlns:p14="http://schemas.microsoft.com/office/powerpoint/2010/main" val="29968802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1066800"/>
          </a:xfrm>
        </p:spPr>
        <p:txBody>
          <a:bodyPr>
            <a:normAutofit/>
          </a:bodyPr>
          <a:lstStyle/>
          <a:p>
            <a:r>
              <a:rPr lang="tr-TR" sz="3600" dirty="0">
                <a:solidFill>
                  <a:srgbClr val="C00000"/>
                </a:solidFill>
              </a:rPr>
              <a:t>Ölüm nedeninin yazılması-1</a:t>
            </a:r>
          </a:p>
        </p:txBody>
      </p:sp>
      <p:sp>
        <p:nvSpPr>
          <p:cNvPr id="3" name="İçerik Yer Tutucusu 2"/>
          <p:cNvSpPr>
            <a:spLocks noGrp="1"/>
          </p:cNvSpPr>
          <p:nvPr>
            <p:ph idx="1"/>
          </p:nvPr>
        </p:nvSpPr>
        <p:spPr>
          <a:xfrm>
            <a:off x="467544" y="1772816"/>
            <a:ext cx="8229600" cy="4325112"/>
          </a:xfrm>
        </p:spPr>
        <p:txBody>
          <a:bodyPr>
            <a:normAutofit fontScale="40000" lnSpcReduction="20000"/>
          </a:bodyPr>
          <a:lstStyle/>
          <a:p>
            <a:pPr marL="109728" indent="0">
              <a:buNone/>
            </a:pPr>
            <a:r>
              <a:rPr lang="tr-TR" sz="3200" b="1" dirty="0">
                <a:solidFill>
                  <a:srgbClr val="C00000"/>
                </a:solidFill>
              </a:rPr>
              <a:t>Bölüm I - (a) Satırı </a:t>
            </a:r>
            <a:r>
              <a:rPr lang="tr-TR" sz="3200" b="1" dirty="0" smtClean="0">
                <a:solidFill>
                  <a:srgbClr val="C00000"/>
                </a:solidFill>
              </a:rPr>
              <a:t>– </a:t>
            </a:r>
          </a:p>
          <a:p>
            <a:pPr marL="109728" indent="0">
              <a:buNone/>
            </a:pPr>
            <a:endParaRPr lang="tr-TR" sz="3200" b="1" dirty="0">
              <a:solidFill>
                <a:srgbClr val="C00000"/>
              </a:solidFill>
            </a:endParaRPr>
          </a:p>
          <a:p>
            <a:pPr marL="109728" indent="0">
              <a:buNone/>
            </a:pPr>
            <a:r>
              <a:rPr lang="tr-TR" sz="3200" b="1" dirty="0" smtClean="0">
                <a:solidFill>
                  <a:srgbClr val="C00000"/>
                </a:solidFill>
              </a:rPr>
              <a:t>Doğrudan </a:t>
            </a:r>
            <a:r>
              <a:rPr lang="tr-TR" sz="3200" b="1" dirty="0">
                <a:solidFill>
                  <a:srgbClr val="C00000"/>
                </a:solidFill>
              </a:rPr>
              <a:t>ölüme neden olan hastalık veya </a:t>
            </a:r>
            <a:r>
              <a:rPr lang="tr-TR" sz="3200" b="1" dirty="0" smtClean="0">
                <a:solidFill>
                  <a:srgbClr val="C00000"/>
                </a:solidFill>
              </a:rPr>
              <a:t>durum </a:t>
            </a:r>
          </a:p>
          <a:p>
            <a:pPr marL="109728" indent="0">
              <a:buNone/>
            </a:pPr>
            <a:endParaRPr lang="tr-TR" dirty="0"/>
          </a:p>
          <a:p>
            <a:pPr marL="0" algn="just">
              <a:buFont typeface="Arial" pitchFamily="34" charset="0"/>
              <a:buChar char="•"/>
            </a:pPr>
            <a:r>
              <a:rPr lang="tr-TR" sz="4400" dirty="0">
                <a:solidFill>
                  <a:schemeClr val="accent4">
                    <a:lumMod val="75000"/>
                  </a:schemeClr>
                </a:solidFill>
                <a:latin typeface="Trebuchet MS" pitchFamily="34" charset="0"/>
              </a:rPr>
              <a:t>Satır I(a)’ya, ölüme sebebiyet veren en son neden yazılır. </a:t>
            </a:r>
          </a:p>
          <a:p>
            <a:pPr marL="0" algn="just">
              <a:buFontTx/>
              <a:buChar char="-"/>
            </a:pPr>
            <a:endParaRPr lang="tr-TR" sz="4400" dirty="0">
              <a:solidFill>
                <a:schemeClr val="accent4">
                  <a:lumMod val="75000"/>
                </a:schemeClr>
              </a:solidFill>
              <a:latin typeface="Trebuchet MS" pitchFamily="34" charset="0"/>
            </a:endParaRPr>
          </a:p>
          <a:p>
            <a:pPr marL="0" algn="just">
              <a:buFontTx/>
              <a:buChar char="-"/>
            </a:pPr>
            <a:r>
              <a:rPr lang="tr-TR" sz="4400" dirty="0">
                <a:solidFill>
                  <a:schemeClr val="accent4">
                    <a:lumMod val="75000"/>
                  </a:schemeClr>
                </a:solidFill>
                <a:latin typeface="Trebuchet MS" pitchFamily="34" charset="0"/>
              </a:rPr>
              <a:t>Örneğin doğrudan ölüme neden olan hastalık veya komplikasyon bu satıra yazılacaktır. </a:t>
            </a:r>
          </a:p>
          <a:p>
            <a:pPr marL="0" algn="just"/>
            <a:endParaRPr lang="tr-TR" sz="4400" dirty="0">
              <a:solidFill>
                <a:schemeClr val="accent4">
                  <a:lumMod val="75000"/>
                </a:schemeClr>
              </a:solidFill>
              <a:latin typeface="Trebuchet MS" pitchFamily="34" charset="0"/>
            </a:endParaRPr>
          </a:p>
          <a:p>
            <a:pPr marL="0" algn="just"/>
            <a:r>
              <a:rPr lang="tr-TR" sz="4400" dirty="0">
                <a:solidFill>
                  <a:schemeClr val="accent4">
                    <a:lumMod val="75000"/>
                  </a:schemeClr>
                </a:solidFill>
                <a:latin typeface="Trebuchet MS" pitchFamily="34" charset="0"/>
              </a:rPr>
              <a:t>Satır  I(a)’da  her  zaman  bir  kayıt  olmalıdır: </a:t>
            </a:r>
          </a:p>
          <a:p>
            <a:pPr marL="0" algn="just"/>
            <a:endParaRPr lang="tr-TR" sz="4400" dirty="0">
              <a:solidFill>
                <a:schemeClr val="accent4">
                  <a:lumMod val="75000"/>
                </a:schemeClr>
              </a:solidFill>
              <a:latin typeface="Trebuchet MS" pitchFamily="34" charset="0"/>
            </a:endParaRPr>
          </a:p>
          <a:p>
            <a:pPr marL="0" algn="just">
              <a:buFontTx/>
              <a:buChar char="-"/>
            </a:pPr>
            <a:r>
              <a:rPr lang="tr-TR" sz="4400" dirty="0">
                <a:solidFill>
                  <a:schemeClr val="accent4">
                    <a:lumMod val="75000"/>
                  </a:schemeClr>
                </a:solidFill>
                <a:latin typeface="Trebuchet MS" pitchFamily="34" charset="0"/>
              </a:rPr>
              <a:t>Bu durum, yalnızca   en  son  ölüm  nedeninden   önce  meydana   gelen herhangi   bir   hastalık  veya  yaralanmadan   kaynaklanmıyorsa  ya da bunların  bir  sonucu  olarak  ortaya   çıkmadıysa,</a:t>
            </a:r>
          </a:p>
          <a:p>
            <a:pPr marL="0" algn="just">
              <a:buFontTx/>
              <a:buChar char="-"/>
            </a:pPr>
            <a:endParaRPr lang="tr-TR" sz="4400" dirty="0">
              <a:solidFill>
                <a:schemeClr val="accent4">
                  <a:lumMod val="75000"/>
                </a:schemeClr>
              </a:solidFill>
              <a:latin typeface="Trebuchet MS" pitchFamily="34" charset="0"/>
            </a:endParaRPr>
          </a:p>
          <a:p>
            <a:pPr marL="0" algn="just">
              <a:buFontTx/>
              <a:buChar char="-"/>
            </a:pPr>
            <a:r>
              <a:rPr lang="tr-TR" sz="4400" dirty="0">
                <a:solidFill>
                  <a:schemeClr val="accent4">
                    <a:lumMod val="75000"/>
                  </a:schemeClr>
                </a:solidFill>
                <a:latin typeface="Trebuchet MS" pitchFamily="34" charset="0"/>
              </a:rPr>
              <a:t>Belgenin </a:t>
            </a:r>
            <a:r>
              <a:rPr lang="tr-TR" sz="4400" dirty="0" err="1">
                <a:solidFill>
                  <a:schemeClr val="accent4">
                    <a:lumMod val="75000"/>
                  </a:schemeClr>
                </a:solidFill>
                <a:latin typeface="Trebuchet MS" pitchFamily="34" charset="0"/>
              </a:rPr>
              <a:t>I’inci</a:t>
            </a:r>
            <a:r>
              <a:rPr lang="tr-TR" sz="4400" dirty="0">
                <a:solidFill>
                  <a:schemeClr val="accent4">
                    <a:lumMod val="75000"/>
                  </a:schemeClr>
                </a:solidFill>
                <a:latin typeface="Trebuchet MS" pitchFamily="34" charset="0"/>
              </a:rPr>
              <a:t> bölümünde rapor edilmiş tek bir neden olabilir (örneğin “</a:t>
            </a:r>
            <a:r>
              <a:rPr lang="tr-TR" sz="4400" dirty="0" err="1">
                <a:solidFill>
                  <a:schemeClr val="accent4">
                    <a:lumMod val="75000"/>
                  </a:schemeClr>
                </a:solidFill>
                <a:latin typeface="Trebuchet MS" pitchFamily="34" charset="0"/>
              </a:rPr>
              <a:t>viral</a:t>
            </a:r>
            <a:r>
              <a:rPr lang="tr-TR" sz="4400" dirty="0">
                <a:solidFill>
                  <a:schemeClr val="accent4">
                    <a:lumMod val="75000"/>
                  </a:schemeClr>
                </a:solidFill>
                <a:latin typeface="Trebuchet MS" pitchFamily="34" charset="0"/>
              </a:rPr>
              <a:t> </a:t>
            </a:r>
            <a:r>
              <a:rPr lang="tr-TR" sz="4400" dirty="0" err="1">
                <a:solidFill>
                  <a:schemeClr val="accent4">
                    <a:lumMod val="75000"/>
                  </a:schemeClr>
                </a:solidFill>
                <a:latin typeface="Trebuchet MS" pitchFamily="34" charset="0"/>
              </a:rPr>
              <a:t>miyokardit</a:t>
            </a:r>
            <a:r>
              <a:rPr lang="tr-TR" sz="4400" dirty="0">
                <a:solidFill>
                  <a:schemeClr val="accent4">
                    <a:lumMod val="75000"/>
                  </a:schemeClr>
                </a:solidFill>
                <a:latin typeface="Trebuchet MS" pitchFamily="34" charset="0"/>
              </a:rPr>
              <a:t>” söz konusuysa). </a:t>
            </a:r>
          </a:p>
          <a:p>
            <a:endParaRPr lang="tr-TR" dirty="0"/>
          </a:p>
        </p:txBody>
      </p:sp>
    </p:spTree>
    <p:extLst>
      <p:ext uri="{BB962C8B-B14F-4D97-AF65-F5344CB8AC3E}">
        <p14:creationId xmlns:p14="http://schemas.microsoft.com/office/powerpoint/2010/main" val="11756851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VAKA-8:</a:t>
            </a:r>
            <a:r>
              <a:rPr lang="tr-TR" b="1" dirty="0" smtClean="0"/>
              <a:t/>
            </a:r>
            <a:br>
              <a:rPr lang="tr-TR" b="1" dirty="0" smtClean="0"/>
            </a:br>
            <a:r>
              <a:rPr lang="tr-TR" b="1" dirty="0" smtClean="0"/>
              <a:t>Belirtilen </a:t>
            </a:r>
            <a:r>
              <a:rPr lang="tr-TR" b="1" dirty="0"/>
              <a:t>etken ajan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smtClean="0"/>
              <a:t>Üç </a:t>
            </a:r>
            <a:r>
              <a:rPr lang="tr-TR" dirty="0"/>
              <a:t>yaşında bir erkek çocuk, </a:t>
            </a:r>
            <a:r>
              <a:rPr lang="tr-TR" dirty="0" err="1"/>
              <a:t>laringeal</a:t>
            </a:r>
            <a:r>
              <a:rPr lang="tr-TR" dirty="0"/>
              <a:t> (gırtlak) difterisinin başlamasından 4 gün sonra </a:t>
            </a:r>
            <a:r>
              <a:rPr lang="tr-TR" dirty="0" err="1"/>
              <a:t>toksemiden</a:t>
            </a:r>
            <a:r>
              <a:rPr lang="tr-TR" dirty="0"/>
              <a:t> yaşamını kaybetti. </a:t>
            </a:r>
          </a:p>
          <a:p>
            <a:pPr marL="109728" indent="0">
              <a:buNone/>
            </a:pPr>
            <a:endParaRPr lang="tr-TR" dirty="0"/>
          </a:p>
        </p:txBody>
      </p:sp>
    </p:spTree>
    <p:extLst>
      <p:ext uri="{BB962C8B-B14F-4D97-AF65-F5344CB8AC3E}">
        <p14:creationId xmlns:p14="http://schemas.microsoft.com/office/powerpoint/2010/main" val="39060365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VAKA-9:</a:t>
            </a:r>
            <a:r>
              <a:rPr lang="tr-TR" b="1" dirty="0" smtClean="0"/>
              <a:t/>
            </a:r>
            <a:br>
              <a:rPr lang="tr-TR" b="1" dirty="0" smtClean="0"/>
            </a:br>
            <a:r>
              <a:rPr lang="tr-TR" b="1" dirty="0" smtClean="0"/>
              <a:t>AIDS </a:t>
            </a:r>
            <a:endParaRPr lang="tr-TR" dirty="0"/>
          </a:p>
        </p:txBody>
      </p:sp>
      <p:sp>
        <p:nvSpPr>
          <p:cNvPr id="3" name="İçerik Yer Tutucusu 2"/>
          <p:cNvSpPr>
            <a:spLocks noGrp="1"/>
          </p:cNvSpPr>
          <p:nvPr>
            <p:ph idx="1"/>
          </p:nvPr>
        </p:nvSpPr>
        <p:spPr>
          <a:xfrm>
            <a:off x="457200" y="2492896"/>
            <a:ext cx="8435280" cy="4081640"/>
          </a:xfrm>
        </p:spPr>
        <p:txBody>
          <a:bodyPr>
            <a:normAutofit fontScale="77500" lnSpcReduction="20000"/>
          </a:bodyPr>
          <a:lstStyle/>
          <a:p>
            <a:pPr marL="109728" indent="0">
              <a:buNone/>
            </a:pPr>
            <a:r>
              <a:rPr lang="tr-TR" dirty="0" smtClean="0"/>
              <a:t>34 </a:t>
            </a:r>
            <a:r>
              <a:rPr lang="tr-TR" dirty="0"/>
              <a:t>yaşında bir erkek şiddetli nefes darlığı şikayetiyle hastaneye yatırıldı. 9 aydır devam eden istemsiz kilo kaybı, gece terlemeleri ve </a:t>
            </a:r>
            <a:r>
              <a:rPr lang="tr-TR" dirty="0" err="1"/>
              <a:t>diyaresi</a:t>
            </a:r>
            <a:r>
              <a:rPr lang="tr-TR" dirty="0"/>
              <a:t> vardı Hastanın </a:t>
            </a:r>
            <a:r>
              <a:rPr lang="tr-TR" dirty="0" err="1"/>
              <a:t>imnün</a:t>
            </a:r>
            <a:r>
              <a:rPr lang="tr-TR" dirty="0"/>
              <a:t> yetmezliğine neden olacak herhangi bir sağlık sorunu geçmişi bulunmamaktaydı. HIV için yapılan Eliza testi ve doğrulama testi Western </a:t>
            </a:r>
            <a:r>
              <a:rPr lang="tr-TR" dirty="0" err="1"/>
              <a:t>Blot</a:t>
            </a:r>
            <a:r>
              <a:rPr lang="tr-TR" dirty="0"/>
              <a:t> pozitifti.  T-lenfosit testi, T </a:t>
            </a:r>
            <a:r>
              <a:rPr lang="tr-TR" dirty="0" err="1"/>
              <a:t>helper</a:t>
            </a:r>
            <a:r>
              <a:rPr lang="tr-TR" dirty="0"/>
              <a:t>- </a:t>
            </a:r>
            <a:r>
              <a:rPr lang="tr-TR" dirty="0" err="1"/>
              <a:t>supresör</a:t>
            </a:r>
            <a:r>
              <a:rPr lang="tr-TR" dirty="0"/>
              <a:t> oranının düşük olduğunu belirtmiştir.  Akciğer </a:t>
            </a:r>
            <a:r>
              <a:rPr lang="tr-TR" dirty="0" err="1"/>
              <a:t>pnömonisi</a:t>
            </a:r>
            <a:r>
              <a:rPr lang="tr-TR" dirty="0"/>
              <a:t> pozitifti ve AIDS teşhisine işaret ediyordu.  </a:t>
            </a:r>
          </a:p>
          <a:p>
            <a:endParaRPr lang="tr-TR" dirty="0" smtClean="0"/>
          </a:p>
          <a:p>
            <a:pPr marL="109728" indent="0">
              <a:buNone/>
            </a:pPr>
            <a:r>
              <a:rPr lang="tr-TR" dirty="0" smtClean="0"/>
              <a:t>Hastanın </a:t>
            </a:r>
            <a:r>
              <a:rPr lang="tr-TR" dirty="0" err="1"/>
              <a:t>pnömonisi</a:t>
            </a:r>
            <a:r>
              <a:rPr lang="tr-TR" dirty="0"/>
              <a:t> </a:t>
            </a:r>
            <a:r>
              <a:rPr lang="tr-TR" dirty="0" err="1"/>
              <a:t>pentamidin</a:t>
            </a:r>
            <a:r>
              <a:rPr lang="tr-TR" dirty="0"/>
              <a:t> tedavisine cevap verdi ve hasta taburcu edildi.  Hasta PCP nedeniyle iki kez daha hastaneye yatırıldı.  Hastanın HIV pozitif olmasının öğrenilmesinden </a:t>
            </a:r>
            <a:r>
              <a:rPr lang="tr-TR" dirty="0" err="1"/>
              <a:t>onyedi</a:t>
            </a:r>
            <a:r>
              <a:rPr lang="tr-TR" dirty="0"/>
              <a:t> ay sonra hastada yeniden PCP gelişti, ama tedaviye yanıt vermedi.  2 hafta sonra hasta yaşamını kaybetti. </a:t>
            </a:r>
          </a:p>
          <a:p>
            <a:pPr marL="109728" indent="0">
              <a:buNone/>
            </a:pPr>
            <a:endParaRPr lang="tr-TR" dirty="0"/>
          </a:p>
        </p:txBody>
      </p:sp>
    </p:spTree>
    <p:extLst>
      <p:ext uri="{BB962C8B-B14F-4D97-AF65-F5344CB8AC3E}">
        <p14:creationId xmlns:p14="http://schemas.microsoft.com/office/powerpoint/2010/main" val="7507287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VAKA-10: </a:t>
            </a:r>
            <a:r>
              <a:rPr lang="tr-TR" b="1" dirty="0" smtClean="0"/>
              <a:t/>
            </a:r>
            <a:br>
              <a:rPr lang="tr-TR" b="1" dirty="0" smtClean="0"/>
            </a:br>
            <a:r>
              <a:rPr lang="tr-TR" b="1" dirty="0" err="1" smtClean="0"/>
              <a:t>Sepsis</a:t>
            </a:r>
            <a:endParaRPr lang="tr-TR" b="1" dirty="0"/>
          </a:p>
        </p:txBody>
      </p:sp>
      <p:sp>
        <p:nvSpPr>
          <p:cNvPr id="3" name="İçerik Yer Tutucusu 2"/>
          <p:cNvSpPr>
            <a:spLocks noGrp="1"/>
          </p:cNvSpPr>
          <p:nvPr>
            <p:ph idx="1"/>
          </p:nvPr>
        </p:nvSpPr>
        <p:spPr>
          <a:xfrm>
            <a:off x="457200" y="2492896"/>
            <a:ext cx="8435280" cy="4081640"/>
          </a:xfrm>
        </p:spPr>
        <p:txBody>
          <a:bodyPr>
            <a:normAutofit fontScale="85000" lnSpcReduction="20000"/>
          </a:bodyPr>
          <a:lstStyle/>
          <a:p>
            <a:pPr marL="109728" indent="0">
              <a:buNone/>
            </a:pPr>
            <a:r>
              <a:rPr lang="tr-TR" dirty="0" smtClean="0"/>
              <a:t>78 </a:t>
            </a:r>
            <a:r>
              <a:rPr lang="tr-TR" dirty="0"/>
              <a:t>yaşındaki bir erkek ateş ve şiddetli baş ağrısı şikayetleriyle hastaneye yatırıldı.  Teşhis menenjitti.  </a:t>
            </a:r>
            <a:r>
              <a:rPr lang="tr-TR" dirty="0" err="1"/>
              <a:t>laboratuar</a:t>
            </a:r>
            <a:r>
              <a:rPr lang="tr-TR" dirty="0"/>
              <a:t> incelemeleri teşhisi onayladı ve enfeksiyonun </a:t>
            </a:r>
            <a:r>
              <a:rPr lang="tr-TR" i="1" dirty="0" err="1"/>
              <a:t>Staphylococcus</a:t>
            </a:r>
            <a:r>
              <a:rPr lang="tr-TR" i="1" dirty="0"/>
              <a:t> </a:t>
            </a:r>
            <a:r>
              <a:rPr lang="tr-TR" i="1" dirty="0" err="1"/>
              <a:t>aureus’a</a:t>
            </a:r>
            <a:r>
              <a:rPr lang="tr-TR" i="1" dirty="0"/>
              <a:t> </a:t>
            </a:r>
            <a:r>
              <a:rPr lang="tr-TR" dirty="0"/>
              <a:t>dayandığını ortaya çıkardı. </a:t>
            </a:r>
            <a:r>
              <a:rPr lang="tr-TR" i="1" dirty="0"/>
              <a:t> </a:t>
            </a:r>
            <a:r>
              <a:rPr lang="tr-TR" dirty="0"/>
              <a:t>Antibiyotik tedavilerine rağmen hastanın durumu kötüleşti ve hastaneye yatırılmasından iki gün sonra hastada </a:t>
            </a:r>
            <a:r>
              <a:rPr lang="tr-TR" dirty="0" err="1"/>
              <a:t>sepsis</a:t>
            </a:r>
            <a:r>
              <a:rPr lang="tr-TR" dirty="0"/>
              <a:t> gelişti. </a:t>
            </a:r>
            <a:endParaRPr lang="tr-TR" dirty="0" smtClean="0"/>
          </a:p>
          <a:p>
            <a:pPr marL="109728" indent="0">
              <a:buNone/>
            </a:pPr>
            <a:endParaRPr lang="tr-TR" dirty="0"/>
          </a:p>
          <a:p>
            <a:pPr marL="109728" indent="0">
              <a:buNone/>
            </a:pPr>
            <a:r>
              <a:rPr lang="tr-TR" dirty="0" smtClean="0"/>
              <a:t>Hasta </a:t>
            </a:r>
            <a:r>
              <a:rPr lang="tr-TR" dirty="0"/>
              <a:t>15 yıldır insüline bağımlı olmayan </a:t>
            </a:r>
            <a:r>
              <a:rPr lang="tr-TR" dirty="0" err="1"/>
              <a:t>diyabetes</a:t>
            </a:r>
            <a:r>
              <a:rPr lang="tr-TR" dirty="0"/>
              <a:t> </a:t>
            </a:r>
            <a:r>
              <a:rPr lang="tr-TR" dirty="0" err="1"/>
              <a:t>mellitus</a:t>
            </a:r>
            <a:r>
              <a:rPr lang="tr-TR" dirty="0"/>
              <a:t> hastasıydı ve hastaneye yatırılmasından 6 yıl önce böbrek rahatsızlıkları nedeniyle böbrek nakli yapılmıştı.  Hastanın durumunda bir iyileşme olmadı ve 5 gün sonra septik şok nedeniyle hayatını kaybetti. </a:t>
            </a:r>
          </a:p>
          <a:p>
            <a:pPr marL="109728" indent="0">
              <a:buNone/>
            </a:pPr>
            <a:endParaRPr lang="tr-TR" dirty="0"/>
          </a:p>
        </p:txBody>
      </p:sp>
    </p:spTree>
    <p:extLst>
      <p:ext uri="{BB962C8B-B14F-4D97-AF65-F5344CB8AC3E}">
        <p14:creationId xmlns:p14="http://schemas.microsoft.com/office/powerpoint/2010/main" val="412983471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hlinkClick r:id="rId2" action="ppaction://hlinkfile"/>
              </a:rPr>
              <a:t>VAKA-11</a:t>
            </a:r>
            <a:r>
              <a:rPr lang="tr-TR" b="1" dirty="0" smtClean="0">
                <a:hlinkClick r:id="rId2" action="ppaction://hlinkfile"/>
              </a:rPr>
              <a:t>:</a:t>
            </a:r>
            <a:r>
              <a:rPr lang="tr-TR" b="1" dirty="0" smtClean="0"/>
              <a:t/>
            </a:r>
            <a:br>
              <a:rPr lang="tr-TR" b="1" dirty="0" smtClean="0"/>
            </a:br>
            <a:r>
              <a:rPr lang="tr-TR" b="1" dirty="0" smtClean="0"/>
              <a:t>Bir </a:t>
            </a:r>
            <a:r>
              <a:rPr lang="tr-TR" b="1" dirty="0" err="1"/>
              <a:t>neoplazmın</a:t>
            </a:r>
            <a:r>
              <a:rPr lang="tr-TR" b="1" dirty="0"/>
              <a:t> sınıflandırılması </a:t>
            </a:r>
            <a:r>
              <a:rPr lang="tr-TR" dirty="0"/>
              <a:t/>
            </a:r>
            <a:br>
              <a:rPr lang="tr-TR" dirty="0"/>
            </a:br>
            <a:endParaRPr lang="tr-TR" b="1" dirty="0"/>
          </a:p>
        </p:txBody>
      </p:sp>
      <p:sp>
        <p:nvSpPr>
          <p:cNvPr id="3" name="İçerik Yer Tutucusu 2"/>
          <p:cNvSpPr>
            <a:spLocks noGrp="1"/>
          </p:cNvSpPr>
          <p:nvPr>
            <p:ph idx="1"/>
          </p:nvPr>
        </p:nvSpPr>
        <p:spPr>
          <a:xfrm>
            <a:off x="457200" y="2492896"/>
            <a:ext cx="8435280" cy="4081640"/>
          </a:xfrm>
        </p:spPr>
        <p:txBody>
          <a:bodyPr>
            <a:normAutofit lnSpcReduction="10000"/>
          </a:bodyPr>
          <a:lstStyle/>
          <a:p>
            <a:pPr marL="109728" indent="0">
              <a:buNone/>
            </a:pPr>
            <a:r>
              <a:rPr lang="tr-TR" dirty="0" smtClean="0"/>
              <a:t>10 </a:t>
            </a:r>
            <a:r>
              <a:rPr lang="tr-TR" dirty="0"/>
              <a:t>yıllık hipertansiyon geçmişi olan 59 yaşında bir kadın, birkaç haftadır devam eden sürekli baş ağrısı şikayetini takiben inceleme için hastaneye kaldırıldı.  </a:t>
            </a:r>
            <a:endParaRPr lang="tr-TR" dirty="0" smtClean="0"/>
          </a:p>
          <a:p>
            <a:pPr marL="109728" indent="0">
              <a:buNone/>
            </a:pPr>
            <a:endParaRPr lang="tr-TR" dirty="0"/>
          </a:p>
          <a:p>
            <a:pPr marL="109728" indent="0">
              <a:buNone/>
            </a:pPr>
            <a:r>
              <a:rPr lang="tr-TR" dirty="0" smtClean="0"/>
              <a:t>24 </a:t>
            </a:r>
            <a:r>
              <a:rPr lang="tr-TR" dirty="0"/>
              <a:t>Mart tarihinde yapılan araştırma amaçlı </a:t>
            </a:r>
            <a:r>
              <a:rPr lang="tr-TR" dirty="0" err="1"/>
              <a:t>kraniyotomi</a:t>
            </a:r>
            <a:r>
              <a:rPr lang="tr-TR" dirty="0"/>
              <a:t>, sol </a:t>
            </a:r>
            <a:r>
              <a:rPr lang="tr-TR" dirty="0" err="1"/>
              <a:t>temporal</a:t>
            </a:r>
            <a:r>
              <a:rPr lang="tr-TR" dirty="0"/>
              <a:t> lobda ameliyat edilemez bir tümör olduğunu ortaya çıkardı.  Yapılan biyopsi tümörün </a:t>
            </a:r>
            <a:r>
              <a:rPr lang="tr-TR" dirty="0" err="1"/>
              <a:t>astrositom</a:t>
            </a:r>
            <a:r>
              <a:rPr lang="tr-TR" dirty="0"/>
              <a:t> olduğunu gösterdi.  Hasta 18 Mayıs’ta hayatını kaybetti. </a:t>
            </a:r>
          </a:p>
          <a:p>
            <a:pPr marL="109728" indent="0">
              <a:buNone/>
            </a:pPr>
            <a:endParaRPr lang="tr-TR" dirty="0"/>
          </a:p>
        </p:txBody>
      </p:sp>
    </p:spTree>
    <p:extLst>
      <p:ext uri="{BB962C8B-B14F-4D97-AF65-F5344CB8AC3E}">
        <p14:creationId xmlns:p14="http://schemas.microsoft.com/office/powerpoint/2010/main" val="246137641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VAKA-12: </a:t>
            </a:r>
            <a:r>
              <a:rPr lang="tr-TR" b="1" dirty="0" smtClean="0"/>
              <a:t/>
            </a:r>
            <a:br>
              <a:rPr lang="tr-TR" b="1" dirty="0" smtClean="0"/>
            </a:br>
            <a:r>
              <a:rPr lang="tr-TR" b="1" dirty="0" smtClean="0"/>
              <a:t>Metastazlar </a:t>
            </a:r>
            <a:endParaRPr lang="tr-TR" b="1" dirty="0"/>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smtClean="0"/>
              <a:t>79 </a:t>
            </a:r>
            <a:r>
              <a:rPr lang="tr-TR" dirty="0"/>
              <a:t>yaşında bir erkeğin alt iç dudağında bir tümör gelmiştir.  Bir operasyon geçirir ve tümör alınır.  Histolojik muayene sonucu </a:t>
            </a:r>
            <a:r>
              <a:rPr lang="tr-TR" dirty="0" err="1"/>
              <a:t>spinocellülar</a:t>
            </a:r>
            <a:r>
              <a:rPr lang="tr-TR" dirty="0"/>
              <a:t> </a:t>
            </a:r>
            <a:r>
              <a:rPr lang="tr-TR" dirty="0" err="1"/>
              <a:t>karsinom</a:t>
            </a:r>
            <a:r>
              <a:rPr lang="tr-TR" dirty="0"/>
              <a:t> olduğu anlaşılmıştır. </a:t>
            </a:r>
            <a:endParaRPr lang="tr-TR" dirty="0" smtClean="0"/>
          </a:p>
          <a:p>
            <a:pPr marL="109728" indent="0">
              <a:buNone/>
            </a:pPr>
            <a:endParaRPr lang="tr-TR" dirty="0"/>
          </a:p>
          <a:p>
            <a:pPr marL="109728" indent="0">
              <a:buNone/>
            </a:pPr>
            <a:r>
              <a:rPr lang="tr-TR" dirty="0" smtClean="0"/>
              <a:t> </a:t>
            </a:r>
            <a:r>
              <a:rPr lang="tr-TR" dirty="0"/>
              <a:t>Operasyondan üç yıl sonra hastanın boynunda ve üst ve alt çenede metastazlar gelişir. Hasta kaşeksi nedeniyle hayatını kaybeder. </a:t>
            </a:r>
          </a:p>
          <a:p>
            <a:pPr marL="109728" indent="0">
              <a:buNone/>
            </a:pPr>
            <a:endParaRPr lang="tr-TR" dirty="0"/>
          </a:p>
        </p:txBody>
      </p:sp>
    </p:spTree>
    <p:extLst>
      <p:ext uri="{BB962C8B-B14F-4D97-AF65-F5344CB8AC3E}">
        <p14:creationId xmlns:p14="http://schemas.microsoft.com/office/powerpoint/2010/main" val="254791535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VAKA-13:</a:t>
            </a:r>
            <a:r>
              <a:rPr lang="tr-TR" b="1" dirty="0" smtClean="0"/>
              <a:t/>
            </a:r>
            <a:br>
              <a:rPr lang="tr-TR" b="1" dirty="0" smtClean="0"/>
            </a:br>
            <a:r>
              <a:rPr lang="tr-TR" b="1" dirty="0" smtClean="0"/>
              <a:t>Başarıyla </a:t>
            </a:r>
            <a:r>
              <a:rPr lang="tr-TR" b="1" dirty="0"/>
              <a:t>alınan </a:t>
            </a:r>
            <a:r>
              <a:rPr lang="tr-TR" b="1" dirty="0" err="1"/>
              <a:t>primer</a:t>
            </a:r>
            <a:r>
              <a:rPr lang="tr-TR" b="1" dirty="0"/>
              <a:t> kanser </a:t>
            </a:r>
            <a:r>
              <a:rPr lang="tr-TR" dirty="0"/>
              <a:t/>
            </a:r>
            <a:br>
              <a:rPr lang="tr-TR" dirty="0"/>
            </a:br>
            <a:endParaRPr lang="tr-TR" dirty="0"/>
          </a:p>
        </p:txBody>
      </p:sp>
      <p:sp>
        <p:nvSpPr>
          <p:cNvPr id="3" name="İçerik Yer Tutucusu 2"/>
          <p:cNvSpPr>
            <a:spLocks noGrp="1"/>
          </p:cNvSpPr>
          <p:nvPr>
            <p:ph idx="1"/>
          </p:nvPr>
        </p:nvSpPr>
        <p:spPr>
          <a:xfrm>
            <a:off x="323528" y="2132856"/>
            <a:ext cx="8435280" cy="4081640"/>
          </a:xfrm>
        </p:spPr>
        <p:txBody>
          <a:bodyPr/>
          <a:lstStyle/>
          <a:p>
            <a:pPr marL="109728" indent="0">
              <a:buNone/>
            </a:pPr>
            <a:r>
              <a:rPr lang="tr-TR" dirty="0" smtClean="0"/>
              <a:t>47 </a:t>
            </a:r>
            <a:r>
              <a:rPr lang="tr-TR" dirty="0"/>
              <a:t>yaşında diyabet geçmişi olan bir kadın sol göğsündeki </a:t>
            </a:r>
            <a:r>
              <a:rPr lang="tr-TR" dirty="0" err="1"/>
              <a:t>malign</a:t>
            </a:r>
            <a:r>
              <a:rPr lang="tr-TR" dirty="0"/>
              <a:t> </a:t>
            </a:r>
            <a:r>
              <a:rPr lang="tr-TR" dirty="0" err="1"/>
              <a:t>neoplazm</a:t>
            </a:r>
            <a:r>
              <a:rPr lang="tr-TR" dirty="0"/>
              <a:t> nedeniyle ameliyat edildi.  </a:t>
            </a:r>
            <a:r>
              <a:rPr lang="tr-TR" dirty="0" err="1"/>
              <a:t>Postoperatif</a:t>
            </a:r>
            <a:r>
              <a:rPr lang="tr-TR" dirty="0"/>
              <a:t> histoloji, </a:t>
            </a:r>
            <a:r>
              <a:rPr lang="tr-TR" dirty="0" err="1"/>
              <a:t>malign</a:t>
            </a:r>
            <a:r>
              <a:rPr lang="tr-TR" dirty="0"/>
              <a:t> </a:t>
            </a:r>
            <a:r>
              <a:rPr lang="tr-TR" dirty="0" err="1"/>
              <a:t>neoplazmın</a:t>
            </a:r>
            <a:r>
              <a:rPr lang="tr-TR" dirty="0"/>
              <a:t> aynı zamanda </a:t>
            </a:r>
            <a:r>
              <a:rPr lang="tr-TR" dirty="0" err="1"/>
              <a:t>aksiller</a:t>
            </a:r>
            <a:r>
              <a:rPr lang="tr-TR" dirty="0"/>
              <a:t> lenf </a:t>
            </a:r>
            <a:r>
              <a:rPr lang="tr-TR" dirty="0" err="1"/>
              <a:t>nodlarını</a:t>
            </a:r>
            <a:r>
              <a:rPr lang="tr-TR" dirty="0"/>
              <a:t> da etkilediğini gösterdi.  </a:t>
            </a:r>
            <a:endParaRPr lang="tr-TR" dirty="0" smtClean="0"/>
          </a:p>
          <a:p>
            <a:pPr marL="109728" indent="0">
              <a:buNone/>
            </a:pPr>
            <a:endParaRPr lang="tr-TR" dirty="0"/>
          </a:p>
          <a:p>
            <a:pPr marL="109728" indent="0">
              <a:buNone/>
            </a:pPr>
            <a:r>
              <a:rPr lang="tr-TR" dirty="0" smtClean="0"/>
              <a:t>Daha </a:t>
            </a:r>
            <a:r>
              <a:rPr lang="tr-TR" dirty="0"/>
              <a:t>sonraki muayeneler karaciğer metastazları olduğu ortaya çıkardı.  2 ay sonra hasta karaciğer yetmezliğinden hayatını kaybetti. </a:t>
            </a:r>
          </a:p>
          <a:p>
            <a:pPr marL="109728" indent="0">
              <a:buNone/>
            </a:pPr>
            <a:endParaRPr lang="tr-TR" dirty="0"/>
          </a:p>
        </p:txBody>
      </p:sp>
    </p:spTree>
    <p:extLst>
      <p:ext uri="{BB962C8B-B14F-4D97-AF65-F5344CB8AC3E}">
        <p14:creationId xmlns:p14="http://schemas.microsoft.com/office/powerpoint/2010/main" val="10315875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908720"/>
            <a:ext cx="8229600" cy="1301080"/>
          </a:xfrm>
        </p:spPr>
        <p:txBody>
          <a:bodyPr>
            <a:normAutofit fontScale="90000"/>
          </a:bodyPr>
          <a:lstStyle/>
          <a:p>
            <a:r>
              <a:rPr lang="tr-TR" b="1" dirty="0" smtClean="0">
                <a:hlinkClick r:id="rId2" action="ppaction://hlinkfile"/>
              </a:rPr>
              <a:t>VAKA-14:</a:t>
            </a:r>
            <a:r>
              <a:rPr lang="tr-TR" b="1" dirty="0" smtClean="0"/>
              <a:t/>
            </a:r>
            <a:br>
              <a:rPr lang="tr-TR" b="1" dirty="0" smtClean="0"/>
            </a:br>
            <a:r>
              <a:rPr lang="tr-TR" b="1" dirty="0" smtClean="0"/>
              <a:t>Bilinmeyen </a:t>
            </a:r>
            <a:r>
              <a:rPr lang="tr-TR" b="1" dirty="0" err="1"/>
              <a:t>neoplazm</a:t>
            </a:r>
            <a:r>
              <a:rPr lang="tr-TR" b="1" dirty="0"/>
              <a:t> </a:t>
            </a:r>
            <a:r>
              <a:rPr lang="tr-TR" b="1" dirty="0" err="1"/>
              <a:t>primer</a:t>
            </a:r>
            <a:r>
              <a:rPr lang="tr-TR" b="1" dirty="0"/>
              <a:t> yer  </a:t>
            </a:r>
            <a:r>
              <a:rPr lang="tr-TR" dirty="0"/>
              <a:t/>
            </a:r>
            <a:br>
              <a:rPr lang="tr-TR" dirty="0"/>
            </a:br>
            <a:endParaRPr lang="tr-TR" dirty="0"/>
          </a:p>
        </p:txBody>
      </p:sp>
      <p:sp>
        <p:nvSpPr>
          <p:cNvPr id="3" name="İçerik Yer Tutucusu 2"/>
          <p:cNvSpPr>
            <a:spLocks noGrp="1"/>
          </p:cNvSpPr>
          <p:nvPr>
            <p:ph idx="1"/>
          </p:nvPr>
        </p:nvSpPr>
        <p:spPr>
          <a:xfrm>
            <a:off x="395536" y="2636912"/>
            <a:ext cx="8435280" cy="3577584"/>
          </a:xfrm>
        </p:spPr>
        <p:txBody>
          <a:bodyPr/>
          <a:lstStyle/>
          <a:p>
            <a:pPr marL="109728" indent="0">
              <a:buNone/>
            </a:pPr>
            <a:r>
              <a:rPr lang="tr-TR" dirty="0" err="1" smtClean="0"/>
              <a:t>Vertebral</a:t>
            </a:r>
            <a:r>
              <a:rPr lang="tr-TR" dirty="0" smtClean="0"/>
              <a:t> </a:t>
            </a:r>
            <a:r>
              <a:rPr lang="tr-TR" dirty="0"/>
              <a:t>kolon boyunca yaygın metastazlar olan 48 yaşında bir kadın </a:t>
            </a:r>
            <a:r>
              <a:rPr lang="tr-TR" dirty="0" err="1"/>
              <a:t>bronkopnömoni</a:t>
            </a:r>
            <a:r>
              <a:rPr lang="tr-TR" dirty="0"/>
              <a:t> nedeniyle hayatını kaybetti.  Yapılan ayrıntılı incelemelere rağmen, </a:t>
            </a:r>
            <a:r>
              <a:rPr lang="tr-TR" dirty="0" err="1"/>
              <a:t>primer</a:t>
            </a:r>
            <a:r>
              <a:rPr lang="tr-TR" dirty="0"/>
              <a:t> </a:t>
            </a:r>
            <a:r>
              <a:rPr lang="tr-TR" dirty="0" err="1"/>
              <a:t>neoplazm</a:t>
            </a:r>
            <a:r>
              <a:rPr lang="tr-TR" dirty="0"/>
              <a:t> belirlenemedi. </a:t>
            </a:r>
          </a:p>
          <a:p>
            <a:pPr marL="109728" indent="0">
              <a:buNone/>
            </a:pPr>
            <a:endParaRPr lang="tr-TR" dirty="0"/>
          </a:p>
        </p:txBody>
      </p:sp>
    </p:spTree>
    <p:extLst>
      <p:ext uri="{BB962C8B-B14F-4D97-AF65-F5344CB8AC3E}">
        <p14:creationId xmlns:p14="http://schemas.microsoft.com/office/powerpoint/2010/main" val="23032416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VAKA-15:</a:t>
            </a:r>
            <a:r>
              <a:rPr lang="tr-TR" b="1" dirty="0" smtClean="0"/>
              <a:t/>
            </a:r>
            <a:br>
              <a:rPr lang="tr-TR" b="1" dirty="0" smtClean="0"/>
            </a:br>
            <a:r>
              <a:rPr lang="tr-TR" b="1" dirty="0" smtClean="0"/>
              <a:t>Yeri </a:t>
            </a:r>
            <a:r>
              <a:rPr lang="tr-TR" b="1" dirty="0"/>
              <a:t>bilinmeyen </a:t>
            </a:r>
            <a:r>
              <a:rPr lang="tr-TR" b="1" dirty="0" err="1"/>
              <a:t>neoplazm</a:t>
            </a:r>
            <a:r>
              <a:rPr lang="tr-TR" b="1" dirty="0"/>
              <a:t> lokalizasyonu </a:t>
            </a:r>
            <a:br>
              <a:rPr lang="tr-TR" b="1" dirty="0"/>
            </a:br>
            <a:endParaRPr lang="tr-TR" b="1" dirty="0"/>
          </a:p>
        </p:txBody>
      </p:sp>
      <p:sp>
        <p:nvSpPr>
          <p:cNvPr id="3" name="İçerik Yer Tutucusu 2"/>
          <p:cNvSpPr>
            <a:spLocks noGrp="1"/>
          </p:cNvSpPr>
          <p:nvPr>
            <p:ph idx="1"/>
          </p:nvPr>
        </p:nvSpPr>
        <p:spPr>
          <a:xfrm>
            <a:off x="457200" y="2492896"/>
            <a:ext cx="8435280" cy="3456384"/>
          </a:xfrm>
        </p:spPr>
        <p:txBody>
          <a:bodyPr/>
          <a:lstStyle/>
          <a:p>
            <a:pPr marL="109728" indent="0">
              <a:buNone/>
            </a:pPr>
            <a:r>
              <a:rPr lang="tr-TR" dirty="0" smtClean="0"/>
              <a:t>87 </a:t>
            </a:r>
            <a:r>
              <a:rPr lang="tr-TR" dirty="0"/>
              <a:t>yaşında bir erkek yayılmış </a:t>
            </a:r>
            <a:r>
              <a:rPr lang="tr-TR" dirty="0" err="1"/>
              <a:t>karsinomatözis</a:t>
            </a:r>
            <a:r>
              <a:rPr lang="tr-TR" dirty="0"/>
              <a:t> nedeniyle yaşamını kaybetti.  Hastada mide </a:t>
            </a:r>
            <a:r>
              <a:rPr lang="tr-TR" dirty="0" err="1"/>
              <a:t>karsinomu</a:t>
            </a:r>
            <a:r>
              <a:rPr lang="tr-TR" dirty="0"/>
              <a:t> (ameliyatla alınmamış) teşhis edildi.  </a:t>
            </a:r>
            <a:r>
              <a:rPr lang="tr-TR" dirty="0" err="1"/>
              <a:t>Neoplazm</a:t>
            </a:r>
            <a:r>
              <a:rPr lang="tr-TR" dirty="0"/>
              <a:t> klinik olarak teşhis edildiğinde, anatomik yeri tam olarak belirlenmemişti. </a:t>
            </a:r>
          </a:p>
          <a:p>
            <a:pPr marL="109728" indent="0">
              <a:buNone/>
            </a:pPr>
            <a:endParaRPr lang="tr-TR" dirty="0"/>
          </a:p>
        </p:txBody>
      </p:sp>
    </p:spTree>
    <p:extLst>
      <p:ext uri="{BB962C8B-B14F-4D97-AF65-F5344CB8AC3E}">
        <p14:creationId xmlns:p14="http://schemas.microsoft.com/office/powerpoint/2010/main" val="98566459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VAKA-16:</a:t>
            </a:r>
            <a:r>
              <a:rPr lang="tr-TR" b="1" dirty="0" smtClean="0"/>
              <a:t/>
            </a:r>
            <a:br>
              <a:rPr lang="tr-TR" b="1" dirty="0" smtClean="0"/>
            </a:br>
            <a:r>
              <a:rPr lang="tr-TR" b="1" dirty="0" err="1" smtClean="0"/>
              <a:t>Myokard</a:t>
            </a:r>
            <a:r>
              <a:rPr lang="tr-TR" b="1" dirty="0" smtClean="0"/>
              <a:t> enfarktüsü </a:t>
            </a:r>
            <a:r>
              <a:rPr lang="tr-TR" dirty="0"/>
              <a:t/>
            </a:r>
            <a:br>
              <a:rPr lang="tr-TR" dirty="0"/>
            </a:br>
            <a:endParaRPr lang="tr-TR" dirty="0"/>
          </a:p>
        </p:txBody>
      </p:sp>
      <p:sp>
        <p:nvSpPr>
          <p:cNvPr id="3" name="İçerik Yer Tutucusu 2"/>
          <p:cNvSpPr>
            <a:spLocks noGrp="1"/>
          </p:cNvSpPr>
          <p:nvPr>
            <p:ph idx="1"/>
          </p:nvPr>
        </p:nvSpPr>
        <p:spPr>
          <a:xfrm>
            <a:off x="395536" y="2083664"/>
            <a:ext cx="8435280" cy="4081640"/>
          </a:xfrm>
        </p:spPr>
        <p:txBody>
          <a:bodyPr>
            <a:normAutofit fontScale="92500" lnSpcReduction="10000"/>
          </a:bodyPr>
          <a:lstStyle/>
          <a:p>
            <a:pPr marL="109728" indent="0">
              <a:buNone/>
            </a:pPr>
            <a:r>
              <a:rPr lang="tr-TR" dirty="0" smtClean="0"/>
              <a:t>İnsüline </a:t>
            </a:r>
            <a:r>
              <a:rPr lang="tr-TR" dirty="0"/>
              <a:t>bağımlı olmayan 10 yıllık diyabet , hipertansiyon ve 2 yıllık anjin geçmişi olan 70 yaşında bir erkek akut </a:t>
            </a:r>
            <a:r>
              <a:rPr lang="tr-TR" dirty="0" err="1"/>
              <a:t>myokard</a:t>
            </a:r>
            <a:r>
              <a:rPr lang="tr-TR" dirty="0"/>
              <a:t> </a:t>
            </a:r>
            <a:r>
              <a:rPr lang="tr-TR" dirty="0" err="1"/>
              <a:t>enfaktüs</a:t>
            </a:r>
            <a:r>
              <a:rPr lang="tr-TR" dirty="0"/>
              <a:t> şikayeti ile hastaneye </a:t>
            </a:r>
            <a:r>
              <a:rPr lang="tr-TR" dirty="0" smtClean="0"/>
              <a:t>geldi.</a:t>
            </a:r>
          </a:p>
          <a:p>
            <a:pPr marL="109728" indent="0">
              <a:buNone/>
            </a:pPr>
            <a:endParaRPr lang="tr-TR" dirty="0"/>
          </a:p>
          <a:p>
            <a:pPr marL="109728" indent="0">
              <a:buNone/>
            </a:pPr>
            <a:r>
              <a:rPr lang="tr-TR" dirty="0" smtClean="0"/>
              <a:t>Hastaneden </a:t>
            </a:r>
            <a:r>
              <a:rPr lang="tr-TR" dirty="0"/>
              <a:t>taburcu olduktan iki hafta sonra, hasta tekrarlayan ağrı ve kalp </a:t>
            </a:r>
            <a:r>
              <a:rPr lang="tr-TR" dirty="0" err="1"/>
              <a:t>konjestif</a:t>
            </a:r>
            <a:r>
              <a:rPr lang="tr-TR" dirty="0"/>
              <a:t> yetmezliği belirtileriyle hastaneye geri gelir. Elektrokardiyogram </a:t>
            </a:r>
            <a:r>
              <a:rPr lang="tr-TR" dirty="0" err="1"/>
              <a:t>iskemi</a:t>
            </a:r>
            <a:r>
              <a:rPr lang="tr-TR" dirty="0"/>
              <a:t> görüldü.  Kaldırıldığı koroner yoğun bakım ünitesinde kardiyak </a:t>
            </a:r>
            <a:r>
              <a:rPr lang="tr-TR" dirty="0" err="1"/>
              <a:t>arrest</a:t>
            </a:r>
            <a:r>
              <a:rPr lang="tr-TR" dirty="0"/>
              <a:t> geçirir ve hayatını kaybeder. </a:t>
            </a:r>
          </a:p>
          <a:p>
            <a:endParaRPr lang="tr-TR" dirty="0"/>
          </a:p>
          <a:p>
            <a:pPr marL="109728" indent="0">
              <a:buNone/>
            </a:pPr>
            <a:endParaRPr lang="tr-TR" dirty="0"/>
          </a:p>
        </p:txBody>
      </p:sp>
    </p:spTree>
    <p:extLst>
      <p:ext uri="{BB962C8B-B14F-4D97-AF65-F5344CB8AC3E}">
        <p14:creationId xmlns:p14="http://schemas.microsoft.com/office/powerpoint/2010/main" val="19342284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VAKA-17:</a:t>
            </a:r>
            <a:r>
              <a:rPr lang="tr-TR" b="1" dirty="0" smtClean="0"/>
              <a:t/>
            </a:r>
            <a:br>
              <a:rPr lang="tr-TR" b="1" dirty="0" smtClean="0"/>
            </a:br>
            <a:r>
              <a:rPr lang="tr-TR" b="1" dirty="0" err="1" smtClean="0"/>
              <a:t>Miyokard</a:t>
            </a:r>
            <a:r>
              <a:rPr lang="tr-TR" b="1" dirty="0" smtClean="0"/>
              <a:t> </a:t>
            </a:r>
            <a:r>
              <a:rPr lang="tr-TR" b="1" dirty="0"/>
              <a:t>enfarktüsü üzerine daha fazla bilgi  </a:t>
            </a:r>
            <a:r>
              <a:rPr lang="tr-TR" dirty="0"/>
              <a:t/>
            </a:r>
            <a:br>
              <a:rPr lang="tr-TR" dirty="0"/>
            </a:br>
            <a:endParaRPr lang="tr-TR" dirty="0"/>
          </a:p>
        </p:txBody>
      </p:sp>
      <p:sp>
        <p:nvSpPr>
          <p:cNvPr id="3" name="İçerik Yer Tutucusu 2"/>
          <p:cNvSpPr>
            <a:spLocks noGrp="1"/>
          </p:cNvSpPr>
          <p:nvPr>
            <p:ph idx="1"/>
          </p:nvPr>
        </p:nvSpPr>
        <p:spPr>
          <a:xfrm>
            <a:off x="457200" y="2492896"/>
            <a:ext cx="8363272" cy="4032448"/>
          </a:xfrm>
        </p:spPr>
        <p:txBody>
          <a:bodyPr>
            <a:noAutofit/>
          </a:bodyPr>
          <a:lstStyle/>
          <a:p>
            <a:pPr marL="109728" indent="0">
              <a:buNone/>
            </a:pPr>
            <a:r>
              <a:rPr lang="tr-TR" sz="1600" dirty="0" smtClean="0"/>
              <a:t>53 </a:t>
            </a:r>
            <a:r>
              <a:rPr lang="tr-TR" sz="1600" dirty="0"/>
              <a:t>yaşında bir erkek 2 gün süren aralıklı </a:t>
            </a:r>
            <a:r>
              <a:rPr lang="tr-TR" sz="1600" dirty="0" err="1"/>
              <a:t>midepigastrik</a:t>
            </a:r>
            <a:r>
              <a:rPr lang="tr-TR" sz="1600" dirty="0"/>
              <a:t> ağrı ve sol yan göğüs ağrısını takiben hastaneye kaldırıldı.  Ağrı hastanın sol koluna doğru yayıldı ve beraberinde bulantı ve kusma gelişti.  Hastanın sağlık geçmişinde 2 yıldır devam eden ara sıra görülen göğüs ağrısı, 6 ay önce ortaya çıkan </a:t>
            </a:r>
            <a:r>
              <a:rPr lang="tr-TR" sz="1600" dirty="0" err="1"/>
              <a:t>senkop</a:t>
            </a:r>
            <a:r>
              <a:rPr lang="tr-TR" sz="1600" dirty="0"/>
              <a:t>, hipertansiyon, 30 yıldır günde bir paket sigara içmek, doğuştan körlük ve insüline bağımlı diyabet yer alıyordu.  Hasta belirgin bir şekilde </a:t>
            </a:r>
            <a:r>
              <a:rPr lang="tr-TR" sz="1600" dirty="0" err="1"/>
              <a:t>obezdi</a:t>
            </a:r>
            <a:r>
              <a:rPr lang="tr-TR" sz="1600" dirty="0"/>
              <a:t> ve şiddetli derecede </a:t>
            </a:r>
            <a:r>
              <a:rPr lang="tr-TR" sz="1600" dirty="0" err="1"/>
              <a:t>hiperkolesterolemisi</a:t>
            </a:r>
            <a:r>
              <a:rPr lang="tr-TR" sz="1600" dirty="0"/>
              <a:t> vardı.  </a:t>
            </a:r>
          </a:p>
          <a:p>
            <a:endParaRPr lang="tr-TR" sz="1600" dirty="0"/>
          </a:p>
          <a:p>
            <a:pPr marL="109728" indent="0">
              <a:buNone/>
            </a:pPr>
            <a:r>
              <a:rPr lang="tr-TR" sz="1600" dirty="0"/>
              <a:t>Hastaneye yatırıldığında, enzim incelemeleri normaldi, fakat EKG </a:t>
            </a:r>
            <a:r>
              <a:rPr lang="tr-TR" sz="1600" dirty="0" err="1"/>
              <a:t>myokard</a:t>
            </a:r>
            <a:r>
              <a:rPr lang="tr-TR" sz="1600" dirty="0"/>
              <a:t> </a:t>
            </a:r>
            <a:r>
              <a:rPr lang="tr-TR" sz="1600" dirty="0" err="1"/>
              <a:t>iskemi</a:t>
            </a:r>
            <a:r>
              <a:rPr lang="tr-TR" sz="1600" dirty="0"/>
              <a:t> olduğunu gösterdi.  İki gün sonra, hastada </a:t>
            </a:r>
            <a:r>
              <a:rPr lang="tr-TR" sz="1600" dirty="0" err="1"/>
              <a:t>nitro</a:t>
            </a:r>
            <a:r>
              <a:rPr lang="tr-TR" sz="1600" dirty="0"/>
              <a:t>-gliserine yanıt vermeyen şiddetli bir göğüs ağrısı gelişti ve devamında ST </a:t>
            </a:r>
            <a:r>
              <a:rPr lang="tr-TR" sz="1600" dirty="0" err="1"/>
              <a:t>segment</a:t>
            </a:r>
            <a:r>
              <a:rPr lang="tr-TR" sz="1600" dirty="0"/>
              <a:t> yükselmesi ortaya çıktı.  Kardiyak </a:t>
            </a:r>
            <a:r>
              <a:rPr lang="tr-TR" sz="1600" dirty="0" err="1"/>
              <a:t>kateterizasyon</a:t>
            </a:r>
            <a:r>
              <a:rPr lang="tr-TR" sz="1600" dirty="0"/>
              <a:t>, şiddetli çok damar koroner arter </a:t>
            </a:r>
            <a:r>
              <a:rPr lang="tr-TR" sz="1600" dirty="0" err="1"/>
              <a:t>stenoz</a:t>
            </a:r>
            <a:r>
              <a:rPr lang="tr-TR" sz="1600" dirty="0"/>
              <a:t> olduğu olduğunu ortaya çıkardı.  Hasta dörtlü koroner arter bypass ameliyatı geçirdi.  </a:t>
            </a:r>
            <a:r>
              <a:rPr lang="tr-TR" sz="1600" dirty="0" err="1"/>
              <a:t>Kardiyopulmoner</a:t>
            </a:r>
            <a:r>
              <a:rPr lang="tr-TR" sz="1600" dirty="0"/>
              <a:t> bypass makinesinden çıkarıldıktan kısa süre sonra kardiyak </a:t>
            </a:r>
            <a:r>
              <a:rPr lang="tr-TR" sz="1600" dirty="0" err="1"/>
              <a:t>arrest</a:t>
            </a:r>
            <a:r>
              <a:rPr lang="tr-TR" sz="1600" dirty="0"/>
              <a:t>  geçirdi.  Hasta açık kalp masajı yapılarak hayata döndürülmeye çalışılırken, sol </a:t>
            </a:r>
            <a:r>
              <a:rPr lang="tr-TR" sz="1600" dirty="0" err="1"/>
              <a:t>ventriküler</a:t>
            </a:r>
            <a:r>
              <a:rPr lang="tr-TR" sz="1600" dirty="0"/>
              <a:t> duvarda bir </a:t>
            </a:r>
            <a:r>
              <a:rPr lang="tr-TR" sz="1600" dirty="0" err="1"/>
              <a:t>rüptür</a:t>
            </a:r>
            <a:r>
              <a:rPr lang="tr-TR" sz="1600" dirty="0"/>
              <a:t> gelişti ve bu, hızlı kan çekilmesi ve ölüme neden oldu.</a:t>
            </a:r>
          </a:p>
          <a:p>
            <a:pPr marL="109728" indent="0">
              <a:buNone/>
            </a:pPr>
            <a:r>
              <a:rPr lang="tr-TR" sz="1600" dirty="0"/>
              <a:t> </a:t>
            </a:r>
          </a:p>
        </p:txBody>
      </p:sp>
    </p:spTree>
    <p:extLst>
      <p:ext uri="{BB962C8B-B14F-4D97-AF65-F5344CB8AC3E}">
        <p14:creationId xmlns:p14="http://schemas.microsoft.com/office/powerpoint/2010/main" val="2189510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845840"/>
          </a:xfrm>
        </p:spPr>
        <p:txBody>
          <a:bodyPr/>
          <a:lstStyle/>
          <a:p>
            <a:r>
              <a:rPr lang="tr-TR" b="1" dirty="0" smtClean="0"/>
              <a:t>Örnek 1: </a:t>
            </a:r>
            <a:endParaRPr lang="tr-TR" dirty="0"/>
          </a:p>
        </p:txBody>
      </p:sp>
      <p:sp>
        <p:nvSpPr>
          <p:cNvPr id="3" name="İçerik Yer Tutucusu 2"/>
          <p:cNvSpPr>
            <a:spLocks noGrp="1"/>
          </p:cNvSpPr>
          <p:nvPr>
            <p:ph idx="1"/>
          </p:nvPr>
        </p:nvSpPr>
        <p:spPr>
          <a:xfrm>
            <a:off x="467544" y="1988840"/>
            <a:ext cx="8229600" cy="4325112"/>
          </a:xfrm>
        </p:spPr>
        <p:txBody>
          <a:bodyPr>
            <a:normAutofit/>
          </a:bodyPr>
          <a:lstStyle/>
          <a:p>
            <a:pPr marL="0" algn="just">
              <a:lnSpc>
                <a:spcPct val="80000"/>
              </a:lnSpc>
              <a:buFontTx/>
              <a:buChar char="-"/>
            </a:pPr>
            <a:r>
              <a:rPr lang="tr-TR" sz="2400" dirty="0">
                <a:solidFill>
                  <a:schemeClr val="accent4">
                    <a:lumMod val="75000"/>
                  </a:schemeClr>
                </a:solidFill>
                <a:latin typeface="Trebuchet MS" pitchFamily="34" charset="0"/>
              </a:rPr>
              <a:t>Esas ölüm nedenine müdahale eden nedenin hangisi olduğunu belirleyiniz:  </a:t>
            </a:r>
          </a:p>
          <a:p>
            <a:pPr marL="0" algn="just">
              <a:lnSpc>
                <a:spcPct val="80000"/>
              </a:lnSpc>
              <a:buFontTx/>
              <a:buChar char="-"/>
            </a:pPr>
            <a:endParaRPr lang="tr-TR" sz="2400" dirty="0">
              <a:solidFill>
                <a:schemeClr val="accent4">
                  <a:lumMod val="75000"/>
                </a:schemeClr>
              </a:solidFill>
              <a:latin typeface="Trebuchet MS" pitchFamily="34" charset="0"/>
            </a:endParaRPr>
          </a:p>
          <a:p>
            <a:pPr marL="0" algn="just">
              <a:lnSpc>
                <a:spcPct val="80000"/>
              </a:lnSpc>
              <a:buFontTx/>
              <a:buChar char="-"/>
            </a:pPr>
            <a:r>
              <a:rPr lang="tr-TR" sz="2400" dirty="0">
                <a:solidFill>
                  <a:schemeClr val="accent4">
                    <a:lumMod val="75000"/>
                  </a:schemeClr>
                </a:solidFill>
                <a:latin typeface="Trebuchet MS" pitchFamily="34" charset="0"/>
              </a:rPr>
              <a:t>Bölüm I </a:t>
            </a:r>
            <a:endParaRPr lang="tr-TR" sz="2400" dirty="0" smtClean="0">
              <a:solidFill>
                <a:schemeClr val="accent4">
                  <a:lumMod val="75000"/>
                </a:schemeClr>
              </a:solidFill>
              <a:latin typeface="Trebuchet MS" pitchFamily="34" charset="0"/>
            </a:endParaRPr>
          </a:p>
          <a:p>
            <a:pPr marL="0" algn="just">
              <a:lnSpc>
                <a:spcPct val="80000"/>
              </a:lnSpc>
              <a:buFontTx/>
              <a:buChar char="-"/>
            </a:pPr>
            <a:endParaRPr lang="tr-TR" sz="2400" dirty="0">
              <a:solidFill>
                <a:schemeClr val="accent4">
                  <a:lumMod val="75000"/>
                </a:schemeClr>
              </a:solidFill>
              <a:latin typeface="Trebuchet MS" pitchFamily="34" charset="0"/>
            </a:endParaRPr>
          </a:p>
          <a:p>
            <a:pPr marL="0" algn="just">
              <a:lnSpc>
                <a:spcPct val="80000"/>
              </a:lnSpc>
              <a:buFontTx/>
              <a:buChar char="-"/>
            </a:pPr>
            <a:r>
              <a:rPr lang="tr-TR" sz="2400" dirty="0" smtClean="0">
                <a:solidFill>
                  <a:schemeClr val="accent4">
                    <a:lumMod val="75000"/>
                  </a:schemeClr>
                </a:solidFill>
                <a:latin typeface="Trebuchet MS" pitchFamily="34" charset="0"/>
              </a:rPr>
              <a:t>a</a:t>
            </a:r>
            <a:r>
              <a:rPr lang="tr-TR" sz="2400" dirty="0">
                <a:solidFill>
                  <a:schemeClr val="accent4">
                    <a:lumMod val="75000"/>
                  </a:schemeClr>
                </a:solidFill>
                <a:latin typeface="Trebuchet MS" pitchFamily="34" charset="0"/>
              </a:rPr>
              <a:t>) </a:t>
            </a:r>
            <a:r>
              <a:rPr lang="tr-TR" sz="2400" dirty="0" err="1">
                <a:solidFill>
                  <a:schemeClr val="accent4">
                    <a:lumMod val="75000"/>
                  </a:schemeClr>
                </a:solidFill>
                <a:latin typeface="Trebuchet MS" pitchFamily="34" charset="0"/>
              </a:rPr>
              <a:t>Özofagus</a:t>
            </a:r>
            <a:r>
              <a:rPr lang="tr-TR" sz="2400" dirty="0">
                <a:solidFill>
                  <a:schemeClr val="accent4">
                    <a:lumMod val="75000"/>
                  </a:schemeClr>
                </a:solidFill>
                <a:latin typeface="Trebuchet MS" pitchFamily="34" charset="0"/>
              </a:rPr>
              <a:t> varis kanaması </a:t>
            </a:r>
          </a:p>
          <a:p>
            <a:pPr marL="0" algn="just">
              <a:lnSpc>
                <a:spcPct val="80000"/>
              </a:lnSpc>
              <a:buFontTx/>
              <a:buChar char="-"/>
            </a:pPr>
            <a:endParaRPr lang="tr-TR" sz="2400" dirty="0">
              <a:solidFill>
                <a:schemeClr val="accent4">
                  <a:lumMod val="75000"/>
                </a:schemeClr>
              </a:solidFill>
              <a:latin typeface="Trebuchet MS" pitchFamily="34" charset="0"/>
            </a:endParaRPr>
          </a:p>
          <a:p>
            <a:pPr marL="0" algn="just">
              <a:lnSpc>
                <a:spcPct val="80000"/>
              </a:lnSpc>
              <a:buFontTx/>
              <a:buChar char="-"/>
            </a:pPr>
            <a:r>
              <a:rPr lang="tr-TR" sz="2400" dirty="0">
                <a:solidFill>
                  <a:schemeClr val="accent4">
                    <a:lumMod val="75000"/>
                  </a:schemeClr>
                </a:solidFill>
                <a:latin typeface="Trebuchet MS" pitchFamily="34" charset="0"/>
              </a:rPr>
              <a:t>b) Alkole bağlı karaciğer sirozu</a:t>
            </a:r>
          </a:p>
          <a:p>
            <a:pPr marL="0" algn="just">
              <a:lnSpc>
                <a:spcPct val="80000"/>
              </a:lnSpc>
              <a:buFontTx/>
              <a:buChar char="-"/>
            </a:pPr>
            <a:endParaRPr lang="tr-TR" sz="2400" dirty="0">
              <a:solidFill>
                <a:schemeClr val="accent4">
                  <a:lumMod val="75000"/>
                </a:schemeClr>
              </a:solidFill>
              <a:latin typeface="Trebuchet MS" pitchFamily="34" charset="0"/>
            </a:endParaRPr>
          </a:p>
          <a:p>
            <a:pPr marL="0" algn="just">
              <a:lnSpc>
                <a:spcPct val="80000"/>
              </a:lnSpc>
              <a:buFontTx/>
              <a:buChar char="-"/>
            </a:pPr>
            <a:r>
              <a:rPr lang="tr-TR" sz="2400" dirty="0">
                <a:solidFill>
                  <a:schemeClr val="accent4">
                    <a:lumMod val="75000"/>
                  </a:schemeClr>
                </a:solidFill>
                <a:latin typeface="Trebuchet MS" pitchFamily="34" charset="0"/>
              </a:rPr>
              <a:t>c) Kronik alkolizm </a:t>
            </a:r>
          </a:p>
          <a:p>
            <a:pPr marL="0" algn="just">
              <a:lnSpc>
                <a:spcPct val="80000"/>
              </a:lnSpc>
              <a:buFontTx/>
              <a:buChar char="-"/>
            </a:pPr>
            <a:endParaRPr lang="tr-TR" sz="2400" dirty="0">
              <a:solidFill>
                <a:schemeClr val="accent4">
                  <a:lumMod val="75000"/>
                </a:schemeClr>
              </a:solidFill>
              <a:latin typeface="Trebuchet MS" pitchFamily="34" charset="0"/>
            </a:endParaRPr>
          </a:p>
        </p:txBody>
      </p:sp>
    </p:spTree>
    <p:extLst>
      <p:ext uri="{BB962C8B-B14F-4D97-AF65-F5344CB8AC3E}">
        <p14:creationId xmlns:p14="http://schemas.microsoft.com/office/powerpoint/2010/main" val="399431572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VAKA-18:</a:t>
            </a:r>
            <a:r>
              <a:rPr lang="tr-TR" b="1" dirty="0" smtClean="0"/>
              <a:t/>
            </a:r>
            <a:br>
              <a:rPr lang="tr-TR" b="1" dirty="0" smtClean="0"/>
            </a:br>
            <a:r>
              <a:rPr lang="tr-TR" b="1" dirty="0" err="1" smtClean="0"/>
              <a:t>Arteriyoskleroz</a:t>
            </a:r>
            <a:endParaRPr lang="tr-TR" b="1" dirty="0"/>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smtClean="0"/>
              <a:t>20 </a:t>
            </a:r>
            <a:r>
              <a:rPr lang="tr-TR" dirty="0"/>
              <a:t>yıllık hipertansiyon geçmişi olan ve 5 yıldır </a:t>
            </a:r>
            <a:r>
              <a:rPr lang="tr-TR" dirty="0" err="1"/>
              <a:t>iskemik</a:t>
            </a:r>
            <a:r>
              <a:rPr lang="tr-TR" dirty="0"/>
              <a:t> kalp hastalığı belirtileri taşıyan 60 yaşında bir erkek evinde aniden yaşamını kaybetti. Otopside de onaylanan koroner </a:t>
            </a:r>
            <a:r>
              <a:rPr lang="tr-TR" dirty="0" err="1"/>
              <a:t>tromboz</a:t>
            </a:r>
            <a:r>
              <a:rPr lang="tr-TR" dirty="0"/>
              <a:t> ölüm nedeni olarak teşhis edildi.</a:t>
            </a:r>
          </a:p>
          <a:p>
            <a:pPr marL="109728" indent="0">
              <a:buNone/>
            </a:pPr>
            <a:endParaRPr lang="tr-TR" dirty="0"/>
          </a:p>
        </p:txBody>
      </p:sp>
    </p:spTree>
    <p:extLst>
      <p:ext uri="{BB962C8B-B14F-4D97-AF65-F5344CB8AC3E}">
        <p14:creationId xmlns:p14="http://schemas.microsoft.com/office/powerpoint/2010/main" val="105072523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VAKA-19:</a:t>
            </a:r>
            <a:r>
              <a:rPr lang="tr-TR" b="1" dirty="0" smtClean="0"/>
              <a:t/>
            </a:r>
            <a:br>
              <a:rPr lang="tr-TR" b="1" dirty="0" smtClean="0"/>
            </a:br>
            <a:r>
              <a:rPr lang="tr-TR" b="1" dirty="0" smtClean="0"/>
              <a:t>Altta </a:t>
            </a:r>
            <a:r>
              <a:rPr lang="tr-TR" b="1" dirty="0"/>
              <a:t>yatan neden olarak hipertansiyon </a:t>
            </a:r>
            <a:br>
              <a:rPr lang="tr-TR" b="1" dirty="0"/>
            </a:br>
            <a:endParaRPr lang="tr-TR" b="1" dirty="0"/>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smtClean="0"/>
              <a:t>63 </a:t>
            </a:r>
            <a:r>
              <a:rPr lang="tr-TR" dirty="0"/>
              <a:t>yaşında bir erkek hipertansiyondan şikayetçidir.  Uzun yıllardır tedavi </a:t>
            </a:r>
            <a:r>
              <a:rPr lang="tr-TR" dirty="0" err="1"/>
              <a:t>olmaktadır.Ancak</a:t>
            </a:r>
            <a:r>
              <a:rPr lang="tr-TR" dirty="0"/>
              <a:t> </a:t>
            </a:r>
            <a:r>
              <a:rPr lang="tr-TR" dirty="0" err="1"/>
              <a:t>hipertansif</a:t>
            </a:r>
            <a:r>
              <a:rPr lang="tr-TR" dirty="0"/>
              <a:t> kalp hastalığı ve kronik böbrek yetmezliği gelişmiştir. </a:t>
            </a:r>
            <a:endParaRPr lang="tr-TR" dirty="0" smtClean="0"/>
          </a:p>
          <a:p>
            <a:pPr marL="109728" indent="0">
              <a:buNone/>
            </a:pPr>
            <a:endParaRPr lang="tr-TR" dirty="0" smtClean="0"/>
          </a:p>
          <a:p>
            <a:pPr marL="109728" indent="0">
              <a:buNone/>
            </a:pPr>
            <a:r>
              <a:rPr lang="tr-TR" dirty="0" smtClean="0"/>
              <a:t>Kalp </a:t>
            </a:r>
            <a:r>
              <a:rPr lang="tr-TR" dirty="0"/>
              <a:t>hastalığı kötüye giderken, kişide </a:t>
            </a:r>
            <a:r>
              <a:rPr lang="tr-TR" dirty="0" err="1"/>
              <a:t>apandistte</a:t>
            </a:r>
            <a:r>
              <a:rPr lang="tr-TR" dirty="0"/>
              <a:t> oluşan akut </a:t>
            </a:r>
            <a:r>
              <a:rPr lang="tr-TR" dirty="0" err="1"/>
              <a:t>rüptürle</a:t>
            </a:r>
            <a:r>
              <a:rPr lang="tr-TR" dirty="0"/>
              <a:t>  ameliyat edilir.  Ameliyat başarılıdır ancak kalp hastalığı kötüleşir ve hasta iki hafta sonra hayatını kaybeder.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VAKA-20:</a:t>
            </a:r>
            <a:r>
              <a:rPr lang="tr-TR" b="1" dirty="0" smtClean="0"/>
              <a:t/>
            </a:r>
            <a:br>
              <a:rPr lang="tr-TR" b="1" dirty="0" smtClean="0"/>
            </a:br>
            <a:r>
              <a:rPr lang="tr-TR" b="1" dirty="0" smtClean="0"/>
              <a:t>Geçmiş </a:t>
            </a:r>
            <a:r>
              <a:rPr lang="tr-TR" b="1" dirty="0" err="1"/>
              <a:t>romatizmal</a:t>
            </a:r>
            <a:r>
              <a:rPr lang="tr-TR" b="1" dirty="0"/>
              <a:t> ateş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smtClean="0"/>
              <a:t>45 </a:t>
            </a:r>
            <a:r>
              <a:rPr lang="tr-TR" dirty="0"/>
              <a:t>yaşında bir erkek, 20 yıl önce geçirmiş olduğu </a:t>
            </a:r>
            <a:r>
              <a:rPr lang="tr-TR" dirty="0" err="1"/>
              <a:t>romatizmal</a:t>
            </a:r>
            <a:r>
              <a:rPr lang="tr-TR" dirty="0"/>
              <a:t> ateşe bağlı olan mitral yetmezlik nedeniyle hayatını kaybeder.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052736"/>
            <a:ext cx="8229600" cy="1157064"/>
          </a:xfrm>
        </p:spPr>
        <p:txBody>
          <a:bodyPr>
            <a:normAutofit fontScale="90000"/>
          </a:bodyPr>
          <a:lstStyle/>
          <a:p>
            <a:r>
              <a:rPr lang="tr-TR" b="1" dirty="0" smtClean="0">
                <a:hlinkClick r:id="rId2" action="ppaction://hlinkfile"/>
              </a:rPr>
              <a:t>VAKA-21: </a:t>
            </a:r>
            <a:r>
              <a:rPr lang="tr-TR" b="1" dirty="0" smtClean="0"/>
              <a:t/>
            </a:r>
            <a:br>
              <a:rPr lang="tr-TR" b="1" dirty="0" smtClean="0"/>
            </a:br>
            <a:r>
              <a:rPr lang="tr-TR" b="1" dirty="0" err="1" smtClean="0"/>
              <a:t>Pnömoni</a:t>
            </a:r>
            <a:r>
              <a:rPr lang="tr-TR" b="1" dirty="0" smtClean="0"/>
              <a:t> </a:t>
            </a:r>
            <a:endParaRPr lang="tr-TR" dirty="0"/>
          </a:p>
        </p:txBody>
      </p:sp>
      <p:sp>
        <p:nvSpPr>
          <p:cNvPr id="3" name="İçerik Yer Tutucusu 2"/>
          <p:cNvSpPr>
            <a:spLocks noGrp="1"/>
          </p:cNvSpPr>
          <p:nvPr>
            <p:ph idx="1"/>
          </p:nvPr>
        </p:nvSpPr>
        <p:spPr>
          <a:xfrm>
            <a:off x="457200" y="2492896"/>
            <a:ext cx="8435280" cy="4081640"/>
          </a:xfrm>
        </p:spPr>
        <p:txBody>
          <a:bodyPr>
            <a:normAutofit lnSpcReduction="10000"/>
          </a:bodyPr>
          <a:lstStyle/>
          <a:p>
            <a:pPr marL="109728" indent="0">
              <a:buNone/>
            </a:pPr>
            <a:r>
              <a:rPr lang="tr-TR" dirty="0" smtClean="0"/>
              <a:t>64 </a:t>
            </a:r>
            <a:r>
              <a:rPr lang="tr-TR" dirty="0"/>
              <a:t>yaşında bir erkek, </a:t>
            </a:r>
            <a:r>
              <a:rPr lang="tr-TR" dirty="0" err="1"/>
              <a:t>arteriyosklerotik</a:t>
            </a:r>
            <a:r>
              <a:rPr lang="tr-TR" dirty="0"/>
              <a:t> </a:t>
            </a:r>
            <a:r>
              <a:rPr lang="tr-TR" dirty="0" err="1"/>
              <a:t>serebral</a:t>
            </a:r>
            <a:r>
              <a:rPr lang="tr-TR" dirty="0"/>
              <a:t> enfarktüs ile hastaneye kaldırıldı.  Hasta rehabilitasyon bölümüne aktarıldı ve hastada </a:t>
            </a:r>
            <a:r>
              <a:rPr lang="tr-TR" dirty="0" err="1"/>
              <a:t>hipostatik</a:t>
            </a:r>
            <a:r>
              <a:rPr lang="tr-TR" dirty="0"/>
              <a:t> </a:t>
            </a:r>
            <a:r>
              <a:rPr lang="tr-TR" dirty="0" err="1"/>
              <a:t>pnömoni</a:t>
            </a:r>
            <a:r>
              <a:rPr lang="tr-TR" dirty="0"/>
              <a:t> gelişti. </a:t>
            </a:r>
            <a:endParaRPr lang="tr-TR" dirty="0" smtClean="0"/>
          </a:p>
          <a:p>
            <a:pPr marL="109728" indent="0">
              <a:buNone/>
            </a:pPr>
            <a:endParaRPr lang="tr-TR" dirty="0"/>
          </a:p>
          <a:p>
            <a:pPr marL="109728" indent="0">
              <a:buNone/>
            </a:pPr>
            <a:r>
              <a:rPr lang="tr-TR" dirty="0" smtClean="0"/>
              <a:t>Yoğun </a:t>
            </a:r>
            <a:r>
              <a:rPr lang="tr-TR" dirty="0"/>
              <a:t>Bakım Ünitesinde alınan balgam </a:t>
            </a:r>
            <a:r>
              <a:rPr lang="tr-TR" dirty="0" err="1"/>
              <a:t>kültürülde</a:t>
            </a:r>
            <a:r>
              <a:rPr lang="tr-TR" dirty="0"/>
              <a:t> </a:t>
            </a:r>
            <a:r>
              <a:rPr lang="tr-TR" i="1" dirty="0" err="1"/>
              <a:t>Klebsiella</a:t>
            </a:r>
            <a:r>
              <a:rPr lang="tr-TR" i="1" dirty="0"/>
              <a:t> </a:t>
            </a:r>
            <a:r>
              <a:rPr lang="tr-TR" i="1" dirty="0" err="1"/>
              <a:t>pnömonisine</a:t>
            </a:r>
            <a:r>
              <a:rPr lang="tr-TR" dirty="0"/>
              <a:t> rastlandı ve hasta kısa bir süre sonra hayatını kaybetti. Hastada 19 yıldır </a:t>
            </a:r>
            <a:r>
              <a:rPr lang="tr-TR" dirty="0" err="1"/>
              <a:t>iskemik</a:t>
            </a:r>
            <a:r>
              <a:rPr lang="tr-TR" dirty="0"/>
              <a:t> kalp hastalığı vardı ve yaklaşık 20 yıldır </a:t>
            </a:r>
            <a:r>
              <a:rPr lang="tr-TR" dirty="0" err="1"/>
              <a:t>alkolikdi</a:t>
            </a:r>
            <a:r>
              <a:rPr lang="tr-TR" dirty="0"/>
              <a:t>.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VAKA-22:</a:t>
            </a:r>
            <a:r>
              <a:rPr lang="tr-TR" b="1" dirty="0" smtClean="0"/>
              <a:t/>
            </a:r>
            <a:br>
              <a:rPr lang="tr-TR" b="1" dirty="0" smtClean="0"/>
            </a:br>
            <a:r>
              <a:rPr lang="tr-TR" b="1" dirty="0" smtClean="0"/>
              <a:t>Solunum </a:t>
            </a:r>
            <a:r>
              <a:rPr lang="tr-TR" b="1" dirty="0"/>
              <a:t>yolu hastalıkları için risk faktörleri</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fontScale="62500" lnSpcReduction="20000"/>
          </a:bodyPr>
          <a:lstStyle/>
          <a:p>
            <a:pPr marL="109728" indent="0">
              <a:buNone/>
            </a:pPr>
            <a:r>
              <a:rPr lang="tr-TR" dirty="0" smtClean="0"/>
              <a:t>75 </a:t>
            </a:r>
            <a:r>
              <a:rPr lang="tr-TR" dirty="0"/>
              <a:t>yaşında bir erkek 40 yıldan fazla bir süredir günde iki paket sigara içmektedir ve bun bağlı olarak kişinin 10 yıllık kronik bronşit geçmişi vardır.  Ölümünden yaklaşık olarak 2 yıl önce kişi doktoru tarafından muayene edildiğinde </a:t>
            </a:r>
            <a:r>
              <a:rPr lang="tr-TR" dirty="0" err="1"/>
              <a:t>bronkodilatatörlere</a:t>
            </a:r>
            <a:r>
              <a:rPr lang="tr-TR" dirty="0"/>
              <a:t> yanıt vermeyen, kısmen düşük FEVB</a:t>
            </a:r>
            <a:r>
              <a:rPr lang="tr-TR" baseline="-25000" dirty="0"/>
              <a:t>1 </a:t>
            </a:r>
            <a:r>
              <a:rPr lang="tr-TR" baseline="-25000" dirty="0" err="1"/>
              <a:t>B</a:t>
            </a:r>
            <a:r>
              <a:rPr lang="tr-TR" dirty="0" err="1"/>
              <a:t>ve</a:t>
            </a:r>
            <a:r>
              <a:rPr lang="tr-TR" dirty="0"/>
              <a:t> FVC değerleri ortaya çıkmıştır. </a:t>
            </a:r>
            <a:endParaRPr lang="tr-TR" dirty="0" smtClean="0"/>
          </a:p>
          <a:p>
            <a:pPr marL="109728" indent="0">
              <a:buNone/>
            </a:pPr>
            <a:endParaRPr lang="tr-TR" dirty="0"/>
          </a:p>
          <a:p>
            <a:pPr marL="109728" indent="0">
              <a:buNone/>
            </a:pPr>
            <a:r>
              <a:rPr lang="tr-TR" dirty="0" smtClean="0"/>
              <a:t>Son </a:t>
            </a:r>
            <a:r>
              <a:rPr lang="tr-TR" dirty="0"/>
              <a:t>yılında hasta, geceleri oluşan </a:t>
            </a:r>
            <a:r>
              <a:rPr lang="tr-TR" dirty="0" err="1"/>
              <a:t>whezing</a:t>
            </a:r>
            <a:r>
              <a:rPr lang="tr-TR" dirty="0"/>
              <a:t> (hırıltı) ve öksürüğü önlemek için </a:t>
            </a:r>
            <a:r>
              <a:rPr lang="tr-TR" dirty="0" err="1"/>
              <a:t>kortikosteroid</a:t>
            </a:r>
            <a:r>
              <a:rPr lang="tr-TR" dirty="0"/>
              <a:t> verildi; ancak sigara içimini günde bir paketten aza indiremedi.  </a:t>
            </a:r>
            <a:endParaRPr lang="tr-TR" dirty="0" smtClean="0"/>
          </a:p>
          <a:p>
            <a:pPr marL="109728" indent="0">
              <a:buNone/>
            </a:pPr>
            <a:endParaRPr lang="tr-TR" dirty="0" smtClean="0"/>
          </a:p>
          <a:p>
            <a:pPr marL="109728" indent="0">
              <a:buNone/>
            </a:pPr>
            <a:r>
              <a:rPr lang="tr-TR" dirty="0" smtClean="0"/>
              <a:t>Terminal </a:t>
            </a:r>
            <a:r>
              <a:rPr lang="tr-TR" dirty="0"/>
              <a:t>döneminden 3 ay önce hastanın doktor muayenesinde, FEVB</a:t>
            </a:r>
            <a:r>
              <a:rPr lang="tr-TR" baseline="-25000" dirty="0"/>
              <a:t>1B</a:t>
            </a:r>
            <a:r>
              <a:rPr lang="tr-TR" dirty="0"/>
              <a:t> ve FVC değerlerinin önemli derecede düştüğü ve </a:t>
            </a:r>
            <a:r>
              <a:rPr lang="tr-TR" dirty="0" err="1"/>
              <a:t>bronkodilatatörlere</a:t>
            </a:r>
            <a:r>
              <a:rPr lang="tr-TR" dirty="0"/>
              <a:t> yanıt vermediği görüldü.  Hasta bir akşam uyanır ve eşine öksürükten ve gittikçe kötüleşen nefes darlığından şikayet eder.  Hasta acil servise kaldırılır ve hastada </a:t>
            </a:r>
            <a:r>
              <a:rPr lang="tr-TR" dirty="0" err="1"/>
              <a:t>obstrüktif</a:t>
            </a:r>
            <a:r>
              <a:rPr lang="tr-TR" dirty="0"/>
              <a:t> solunum yolu hastalığının akut atağı olduğu ortaya çıkar.  </a:t>
            </a:r>
            <a:endParaRPr lang="tr-TR" dirty="0" smtClean="0"/>
          </a:p>
          <a:p>
            <a:pPr marL="109728" indent="0">
              <a:buNone/>
            </a:pPr>
            <a:endParaRPr lang="tr-TR" dirty="0"/>
          </a:p>
          <a:p>
            <a:pPr marL="109728" indent="0">
              <a:buNone/>
            </a:pPr>
            <a:r>
              <a:rPr lang="tr-TR" dirty="0" smtClean="0"/>
              <a:t>Kişi </a:t>
            </a:r>
            <a:r>
              <a:rPr lang="tr-TR" dirty="0"/>
              <a:t>hastaneye yatırılır.  Hastanın isteğine bağlı olarak mekanik solunum uygulanmaz ve hasta 12 saat sonra solunum </a:t>
            </a:r>
            <a:r>
              <a:rPr lang="tr-TR" dirty="0" err="1"/>
              <a:t>arrestinden</a:t>
            </a:r>
            <a:r>
              <a:rPr lang="tr-TR" dirty="0"/>
              <a:t> hayatını kaybeder. </a:t>
            </a:r>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VAKA-23:</a:t>
            </a:r>
            <a:r>
              <a:rPr lang="tr-TR" b="1" dirty="0" smtClean="0"/>
              <a:t/>
            </a:r>
            <a:br>
              <a:rPr lang="tr-TR" b="1" dirty="0" smtClean="0"/>
            </a:br>
            <a:r>
              <a:rPr lang="tr-TR" b="1" dirty="0" smtClean="0"/>
              <a:t>Ani </a:t>
            </a:r>
            <a:r>
              <a:rPr lang="tr-TR" b="1" dirty="0"/>
              <a:t>ve bilinmeyen doğal ölüm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smtClean="0"/>
              <a:t>92 </a:t>
            </a:r>
            <a:r>
              <a:rPr lang="tr-TR" dirty="0"/>
              <a:t>yaşında bir erkek yatakta ölü bulunmuştu. Belirgin bir tıbbi geçmişi yoktu.  Yapılan otopsi, minimal kalp hastalığı ve genellikle yaşlanma ile ilişkili yayılmış </a:t>
            </a:r>
            <a:r>
              <a:rPr lang="tr-TR" dirty="0" err="1"/>
              <a:t>atrofik</a:t>
            </a:r>
            <a:r>
              <a:rPr lang="tr-TR" dirty="0"/>
              <a:t> değişiklikler olduğunu ortaya çıkardı.  Belirli bir ölüm nedeni tanımlanamadı.  Toksikoloji negatifti.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628800"/>
            <a:ext cx="8229600" cy="1066800"/>
          </a:xfrm>
        </p:spPr>
        <p:txBody>
          <a:bodyPr>
            <a:normAutofit fontScale="90000"/>
          </a:bodyPr>
          <a:lstStyle/>
          <a:p>
            <a:r>
              <a:rPr lang="tr-TR" b="1" dirty="0" smtClean="0">
                <a:hlinkClick r:id="rId2" action="ppaction://hlinkfile"/>
              </a:rPr>
              <a:t>VAKA-24:</a:t>
            </a:r>
            <a:r>
              <a:rPr lang="tr-TR" b="1" dirty="0" smtClean="0"/>
              <a:t/>
            </a:r>
            <a:br>
              <a:rPr lang="tr-TR" b="1" dirty="0" smtClean="0"/>
            </a:br>
            <a:r>
              <a:rPr lang="tr-TR" sz="3600" b="1" dirty="0"/>
              <a:t>Otopsi veya </a:t>
            </a:r>
            <a:r>
              <a:rPr lang="tr-TR" sz="3600" b="1" dirty="0" err="1"/>
              <a:t>toksikolojik</a:t>
            </a:r>
            <a:r>
              <a:rPr lang="tr-TR" sz="3600" b="1" dirty="0"/>
              <a:t> inceleme üzerine belirlenemeyen ölüm nedeni ve ölüm şekli </a:t>
            </a:r>
            <a:r>
              <a:rPr lang="tr-TR" dirty="0"/>
              <a:t/>
            </a:r>
            <a:br>
              <a:rPr lang="tr-TR" dirty="0"/>
            </a:br>
            <a:r>
              <a:rPr lang="tr-TR" b="1" dirty="0"/>
              <a:t> </a:t>
            </a:r>
            <a:r>
              <a:rPr lang="tr-TR" dirty="0"/>
              <a:t/>
            </a:r>
            <a:br>
              <a:rPr lang="tr-TR" dirty="0"/>
            </a:br>
            <a:endParaRPr lang="tr-TR" dirty="0"/>
          </a:p>
        </p:txBody>
      </p:sp>
      <p:sp>
        <p:nvSpPr>
          <p:cNvPr id="3" name="İçerik Yer Tutucusu 2"/>
          <p:cNvSpPr>
            <a:spLocks noGrp="1"/>
          </p:cNvSpPr>
          <p:nvPr>
            <p:ph idx="1"/>
          </p:nvPr>
        </p:nvSpPr>
        <p:spPr>
          <a:xfrm>
            <a:off x="457200" y="2996952"/>
            <a:ext cx="8435280" cy="3577584"/>
          </a:xfrm>
        </p:spPr>
        <p:txBody>
          <a:bodyPr/>
          <a:lstStyle/>
          <a:p>
            <a:pPr marL="109728" indent="0">
              <a:buNone/>
            </a:pPr>
            <a:r>
              <a:rPr lang="tr-TR" dirty="0" smtClean="0"/>
              <a:t>18 </a:t>
            </a:r>
            <a:r>
              <a:rPr lang="tr-TR" dirty="0"/>
              <a:t>Ağustos 2003 tarihinde, 32 yaşında bir kadın evinde ölü bulundu.  Ne yapılan ilk araştırma, ne otopsi ne de </a:t>
            </a:r>
            <a:r>
              <a:rPr lang="tr-TR" dirty="0" err="1"/>
              <a:t>toksikolojik</a:t>
            </a:r>
            <a:r>
              <a:rPr lang="tr-TR" dirty="0"/>
              <a:t> inceleme ölüm nedenini ortaya çıkarmadı.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VAKA-25:</a:t>
            </a:r>
            <a:r>
              <a:rPr lang="tr-TR" b="1" dirty="0" smtClean="0"/>
              <a:t/>
            </a:r>
            <a:br>
              <a:rPr lang="tr-TR" b="1" dirty="0" smtClean="0"/>
            </a:br>
            <a:r>
              <a:rPr lang="tr-TR" b="1" dirty="0" smtClean="0"/>
              <a:t>Belirli </a:t>
            </a:r>
            <a:r>
              <a:rPr lang="tr-TR" b="1" dirty="0"/>
              <a:t>bir durumun rapor edilmesi </a:t>
            </a:r>
            <a:br>
              <a:rPr lang="tr-TR" b="1" dirty="0"/>
            </a:br>
            <a:endParaRPr lang="tr-TR" b="1" dirty="0"/>
          </a:p>
        </p:txBody>
      </p:sp>
      <p:sp>
        <p:nvSpPr>
          <p:cNvPr id="3" name="İçerik Yer Tutucusu 2"/>
          <p:cNvSpPr>
            <a:spLocks noGrp="1"/>
          </p:cNvSpPr>
          <p:nvPr>
            <p:ph idx="1"/>
          </p:nvPr>
        </p:nvSpPr>
        <p:spPr>
          <a:xfrm>
            <a:off x="395536" y="2132856"/>
            <a:ext cx="8435280" cy="4081640"/>
          </a:xfrm>
        </p:spPr>
        <p:txBody>
          <a:bodyPr/>
          <a:lstStyle/>
          <a:p>
            <a:pPr marL="109728" indent="0">
              <a:buNone/>
            </a:pPr>
            <a:r>
              <a:rPr lang="tr-TR" dirty="0" smtClean="0"/>
              <a:t>75 </a:t>
            </a:r>
            <a:r>
              <a:rPr lang="tr-TR" dirty="0"/>
              <a:t>yaşında bir kadının 20 yıllık Alzheimer hastalığı geçmişi vardır.  Günlük yaşamla ilgili hiçbir faaliyeti yerine getirememektedir ve bir sağlık kuruluşunda 24 saat bakım gerektirmektedir.  </a:t>
            </a:r>
            <a:endParaRPr lang="tr-TR" dirty="0" smtClean="0"/>
          </a:p>
          <a:p>
            <a:pPr marL="109728" indent="0">
              <a:buNone/>
            </a:pPr>
            <a:endParaRPr lang="tr-TR" dirty="0"/>
          </a:p>
          <a:p>
            <a:pPr marL="109728" indent="0">
              <a:buNone/>
            </a:pPr>
            <a:r>
              <a:rPr lang="tr-TR" dirty="0" smtClean="0"/>
              <a:t>Kişi </a:t>
            </a:r>
            <a:r>
              <a:rPr lang="tr-TR" dirty="0"/>
              <a:t>yemek yemeyi reddeder ve aile arasındaki bir görüşmeden sonra oral beslenme dışı veya </a:t>
            </a:r>
            <a:r>
              <a:rPr lang="tr-TR" dirty="0" err="1"/>
              <a:t>intravenöz</a:t>
            </a:r>
            <a:r>
              <a:rPr lang="tr-TR" dirty="0"/>
              <a:t> beslenmesine karar verilir.  20 gün sonra hayatını kaybeder.</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VAKA-26:</a:t>
            </a:r>
            <a:r>
              <a:rPr lang="tr-TR" b="1" dirty="0" smtClean="0"/>
              <a:t/>
            </a:r>
            <a:br>
              <a:rPr lang="tr-TR" b="1" dirty="0" smtClean="0"/>
            </a:br>
            <a:r>
              <a:rPr lang="tr-TR" b="1" dirty="0" smtClean="0"/>
              <a:t>Yaşlılarda </a:t>
            </a:r>
            <a:r>
              <a:rPr lang="tr-TR" b="1" dirty="0"/>
              <a:t>öne çıkan ölüm nedenleri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fontScale="92500" lnSpcReduction="20000"/>
          </a:bodyPr>
          <a:lstStyle/>
          <a:p>
            <a:pPr marL="109728" indent="0">
              <a:buNone/>
            </a:pPr>
            <a:r>
              <a:rPr lang="tr-TR" dirty="0" smtClean="0"/>
              <a:t>Bir </a:t>
            </a:r>
            <a:r>
              <a:rPr lang="tr-TR" dirty="0"/>
              <a:t>huzurevinde kalan 88 yaşında bir kadında </a:t>
            </a:r>
            <a:r>
              <a:rPr lang="tr-TR" i="1" dirty="0" err="1"/>
              <a:t>Clostridium</a:t>
            </a:r>
            <a:r>
              <a:rPr lang="tr-TR" i="1" dirty="0"/>
              <a:t> </a:t>
            </a:r>
            <a:r>
              <a:rPr lang="tr-TR" i="1" dirty="0" err="1"/>
              <a:t>difficile</a:t>
            </a:r>
            <a:r>
              <a:rPr lang="tr-TR" dirty="0"/>
              <a:t> koliti gelişir.  Kişi son zamanlarda antibiyotik almamıştır.  </a:t>
            </a:r>
            <a:r>
              <a:rPr lang="tr-TR" dirty="0" err="1"/>
              <a:t>Rehidratasyon</a:t>
            </a:r>
            <a:r>
              <a:rPr lang="tr-TR" dirty="0"/>
              <a:t> ve </a:t>
            </a:r>
            <a:r>
              <a:rPr lang="tr-TR" dirty="0" err="1"/>
              <a:t>antimikrobiyal</a:t>
            </a:r>
            <a:r>
              <a:rPr lang="tr-TR" dirty="0"/>
              <a:t> tedavi için hastaneye yatırılır.  Hastanın 25 yıllık tip II </a:t>
            </a:r>
            <a:r>
              <a:rPr lang="tr-TR" dirty="0" err="1"/>
              <a:t>diyabetes</a:t>
            </a:r>
            <a:r>
              <a:rPr lang="tr-TR" dirty="0"/>
              <a:t> </a:t>
            </a:r>
            <a:r>
              <a:rPr lang="tr-TR" dirty="0" err="1"/>
              <a:t>mellitus</a:t>
            </a:r>
            <a:r>
              <a:rPr lang="tr-TR" dirty="0"/>
              <a:t> ve 10 yıllık </a:t>
            </a:r>
            <a:r>
              <a:rPr lang="tr-TR" dirty="0" err="1"/>
              <a:t>anjina</a:t>
            </a:r>
            <a:r>
              <a:rPr lang="tr-TR" dirty="0"/>
              <a:t> geçmişi vardır.  </a:t>
            </a:r>
            <a:endParaRPr lang="tr-TR" dirty="0" smtClean="0"/>
          </a:p>
          <a:p>
            <a:endParaRPr lang="tr-TR" dirty="0"/>
          </a:p>
          <a:p>
            <a:pPr marL="109728" indent="0">
              <a:buNone/>
            </a:pPr>
            <a:r>
              <a:rPr lang="tr-TR" dirty="0" smtClean="0"/>
              <a:t>Hastaneden </a:t>
            </a:r>
            <a:r>
              <a:rPr lang="tr-TR" dirty="0"/>
              <a:t>taburcu olması planlanan </a:t>
            </a:r>
            <a:r>
              <a:rPr lang="tr-TR" dirty="0" err="1"/>
              <a:t>günde,bilgisayar</a:t>
            </a:r>
            <a:r>
              <a:rPr lang="tr-TR" dirty="0"/>
              <a:t> beyin tomografisinde sol orta </a:t>
            </a:r>
            <a:r>
              <a:rPr lang="tr-TR" dirty="0" err="1"/>
              <a:t>serebral</a:t>
            </a:r>
            <a:r>
              <a:rPr lang="tr-TR" dirty="0"/>
              <a:t> arter bölgesinde onaylanan </a:t>
            </a:r>
            <a:r>
              <a:rPr lang="tr-TR" dirty="0" err="1"/>
              <a:t>trombotik</a:t>
            </a:r>
            <a:r>
              <a:rPr lang="tr-TR" dirty="0"/>
              <a:t> inme mevcuttu.  Hastanın bilinç seviyesi gittikçe kötüleşir ve hasta hayatını kaybeder.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VAKA-27:</a:t>
            </a:r>
            <a:r>
              <a:rPr lang="tr-TR" b="1" dirty="0" smtClean="0"/>
              <a:t/>
            </a:r>
            <a:br>
              <a:rPr lang="tr-TR" b="1" dirty="0" smtClean="0"/>
            </a:br>
            <a:r>
              <a:rPr lang="tr-TR" b="1" dirty="0" smtClean="0"/>
              <a:t>Yaşlılarda </a:t>
            </a:r>
            <a:r>
              <a:rPr lang="tr-TR" b="1" dirty="0" err="1"/>
              <a:t>serebrovasküler</a:t>
            </a:r>
            <a:r>
              <a:rPr lang="tr-TR" b="1" dirty="0"/>
              <a:t> olayların komplikasyonları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fontScale="62500" lnSpcReduction="20000"/>
          </a:bodyPr>
          <a:lstStyle/>
          <a:p>
            <a:pPr marL="109728" indent="0">
              <a:buNone/>
            </a:pPr>
            <a:r>
              <a:rPr lang="tr-TR" dirty="0" smtClean="0"/>
              <a:t>82 </a:t>
            </a:r>
            <a:r>
              <a:rPr lang="tr-TR" dirty="0"/>
              <a:t>yaşında bir kadın ölümünden 10 gün önce kızı tarafından bulunduğunda ayağa kalkamaz, yürüyemez ve konuşamaz haldeydi.  Doktor muayenesinde hastanın sağ tarafında </a:t>
            </a:r>
            <a:r>
              <a:rPr lang="tr-TR" dirty="0" err="1"/>
              <a:t>hemipleji</a:t>
            </a:r>
            <a:r>
              <a:rPr lang="tr-TR" dirty="0"/>
              <a:t> geliştiği ortaya çıktı.  Hasta verilen talimatlara tepki veriyordu ama konuşamıyordu.  Kan basıncı 110/80 idi ve idrarını tutamadığı için kalıcı </a:t>
            </a:r>
            <a:r>
              <a:rPr lang="tr-TR" dirty="0" err="1"/>
              <a:t>kateter</a:t>
            </a:r>
            <a:r>
              <a:rPr lang="tr-TR" dirty="0"/>
              <a:t> kullanıldı.  </a:t>
            </a:r>
            <a:endParaRPr lang="tr-TR" dirty="0" smtClean="0"/>
          </a:p>
          <a:p>
            <a:pPr marL="109728" indent="0">
              <a:buNone/>
            </a:pPr>
            <a:endParaRPr lang="tr-TR" dirty="0" smtClean="0"/>
          </a:p>
          <a:p>
            <a:pPr marL="109728" indent="0">
              <a:buNone/>
            </a:pPr>
            <a:r>
              <a:rPr lang="tr-TR" dirty="0" smtClean="0"/>
              <a:t>Daha </a:t>
            </a:r>
            <a:r>
              <a:rPr lang="tr-TR" dirty="0"/>
              <a:t>ciddi bir </a:t>
            </a:r>
            <a:r>
              <a:rPr lang="tr-TR" dirty="0" err="1"/>
              <a:t>üriner</a:t>
            </a:r>
            <a:r>
              <a:rPr lang="tr-TR" dirty="0"/>
              <a:t> enfeksiyon nedeniyle hastaneye yatırılması gerekti.  Hasta bilinçsizdi ve kan basıncı her zaman düşüktü.  Septisemi nedeniyle hasta gece hayatını kaybetti.  Hastanın tıbbi öyküsü, 22 yıl önce </a:t>
            </a:r>
            <a:r>
              <a:rPr lang="tr-TR" dirty="0" err="1"/>
              <a:t>varitöz</a:t>
            </a:r>
            <a:r>
              <a:rPr lang="tr-TR" dirty="0"/>
              <a:t> </a:t>
            </a:r>
            <a:r>
              <a:rPr lang="tr-TR" dirty="0" err="1"/>
              <a:t>venler</a:t>
            </a:r>
            <a:r>
              <a:rPr lang="tr-TR" dirty="0"/>
              <a:t> nedeniyle tedavi olduğunu (sklerozu takiben dört yıl sonra gerçekleşen </a:t>
            </a:r>
            <a:r>
              <a:rPr lang="tr-TR" dirty="0" err="1"/>
              <a:t>stripping</a:t>
            </a:r>
            <a:r>
              <a:rPr lang="tr-TR" dirty="0"/>
              <a:t> yöntemi) ve 17 yıl önce safra kesesi taşı ameliyatı olduğunu ortaya çıkardı.  </a:t>
            </a:r>
            <a:endParaRPr lang="tr-TR" dirty="0" smtClean="0"/>
          </a:p>
          <a:p>
            <a:endParaRPr lang="tr-TR" dirty="0"/>
          </a:p>
          <a:p>
            <a:pPr marL="109728" indent="0">
              <a:buNone/>
            </a:pPr>
            <a:r>
              <a:rPr lang="tr-TR" dirty="0" smtClean="0"/>
              <a:t>Hasta </a:t>
            </a:r>
            <a:r>
              <a:rPr lang="tr-TR" dirty="0"/>
              <a:t>20 yıldır </a:t>
            </a:r>
            <a:r>
              <a:rPr lang="tr-TR" dirty="0" err="1"/>
              <a:t>obezdi</a:t>
            </a:r>
            <a:r>
              <a:rPr lang="tr-TR" dirty="0"/>
              <a:t> ve diyabet hastasıydı (oral </a:t>
            </a:r>
            <a:r>
              <a:rPr lang="tr-TR" dirty="0" err="1"/>
              <a:t>hipoglisemik</a:t>
            </a:r>
            <a:r>
              <a:rPr lang="tr-TR" dirty="0"/>
              <a:t> ajanlarla tedavi edildi).  Aynı zamanda kişi </a:t>
            </a:r>
            <a:r>
              <a:rPr lang="tr-TR" dirty="0" err="1"/>
              <a:t>hipertansifti</a:t>
            </a:r>
            <a:r>
              <a:rPr lang="tr-TR" dirty="0"/>
              <a:t> ve </a:t>
            </a:r>
            <a:r>
              <a:rPr lang="tr-TR" dirty="0" err="1"/>
              <a:t>diüretikler</a:t>
            </a:r>
            <a:r>
              <a:rPr lang="tr-TR" dirty="0"/>
              <a:t> ile 5 yıldır tedavi ediliyordu ve potasyum takviyesi alıyordu.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836712"/>
            <a:ext cx="8229600" cy="1066800"/>
          </a:xfrm>
        </p:spPr>
        <p:txBody>
          <a:bodyPr/>
          <a:lstStyle/>
          <a:p>
            <a:r>
              <a:rPr lang="tr-TR" dirty="0">
                <a:solidFill>
                  <a:srgbClr val="C00000"/>
                </a:solidFill>
              </a:rPr>
              <a:t>Ölüm nedeninin </a:t>
            </a:r>
            <a:r>
              <a:rPr lang="tr-TR" dirty="0" smtClean="0">
                <a:solidFill>
                  <a:srgbClr val="C00000"/>
                </a:solidFill>
              </a:rPr>
              <a:t>yazılması-2</a:t>
            </a:r>
            <a:endParaRPr lang="tr-TR" dirty="0"/>
          </a:p>
        </p:txBody>
      </p:sp>
      <p:sp>
        <p:nvSpPr>
          <p:cNvPr id="3" name="İçerik Yer Tutucusu 2"/>
          <p:cNvSpPr>
            <a:spLocks noGrp="1"/>
          </p:cNvSpPr>
          <p:nvPr>
            <p:ph idx="1"/>
          </p:nvPr>
        </p:nvSpPr>
        <p:spPr>
          <a:xfrm>
            <a:off x="457200" y="1988840"/>
            <a:ext cx="8229600" cy="4585696"/>
          </a:xfrm>
        </p:spPr>
        <p:txBody>
          <a:bodyPr>
            <a:normAutofit fontScale="47500" lnSpcReduction="20000"/>
          </a:bodyPr>
          <a:lstStyle/>
          <a:p>
            <a:pPr marL="109728" indent="0">
              <a:buNone/>
            </a:pPr>
            <a:r>
              <a:rPr lang="tr-TR" dirty="0">
                <a:solidFill>
                  <a:srgbClr val="C00000"/>
                </a:solidFill>
              </a:rPr>
              <a:t>Bölüm I – Satır (b), (c) ve (d</a:t>
            </a:r>
            <a:r>
              <a:rPr lang="tr-TR" dirty="0" smtClean="0">
                <a:solidFill>
                  <a:srgbClr val="C00000"/>
                </a:solidFill>
              </a:rPr>
              <a:t>);</a:t>
            </a:r>
          </a:p>
          <a:p>
            <a:pPr marL="109728" indent="0">
              <a:buNone/>
            </a:pPr>
            <a:endParaRPr lang="tr-TR" dirty="0" smtClean="0"/>
          </a:p>
          <a:p>
            <a:r>
              <a:rPr lang="tr-TR" dirty="0" smtClean="0">
                <a:solidFill>
                  <a:srgbClr val="C00000"/>
                </a:solidFill>
              </a:rPr>
              <a:t>Önceki </a:t>
            </a:r>
            <a:r>
              <a:rPr lang="tr-TR" dirty="0">
                <a:solidFill>
                  <a:srgbClr val="C00000"/>
                </a:solidFill>
              </a:rPr>
              <a:t>nedenler </a:t>
            </a:r>
            <a:endParaRPr lang="tr-TR" dirty="0" smtClean="0">
              <a:solidFill>
                <a:srgbClr val="C00000"/>
              </a:solidFill>
            </a:endParaRPr>
          </a:p>
          <a:p>
            <a:pPr marL="109728" indent="0">
              <a:buNone/>
            </a:pPr>
            <a:endParaRPr lang="tr-TR" dirty="0"/>
          </a:p>
          <a:p>
            <a:pPr algn="just">
              <a:buFont typeface="Georgia" pitchFamily="18" charset="0"/>
              <a:buChar char="−"/>
            </a:pPr>
            <a:r>
              <a:rPr lang="tr-TR" sz="3800" dirty="0">
                <a:solidFill>
                  <a:schemeClr val="accent4">
                    <a:lumMod val="75000"/>
                  </a:schemeClr>
                </a:solidFill>
                <a:latin typeface="Trebuchet MS" pitchFamily="34" charset="0"/>
              </a:rPr>
              <a:t>Eğer satır I(a)'da belirtilen neden başka bir hastalıktan doğuyorsa veya başka bir hastalığın sonucuysa, bu hastalık satır I(b)'ye işlenmelidir.  </a:t>
            </a:r>
          </a:p>
          <a:p>
            <a:pPr algn="just">
              <a:buFont typeface="Georgia" pitchFamily="18" charset="0"/>
              <a:buChar char="−"/>
            </a:pPr>
            <a:endParaRPr lang="tr-TR" sz="3800" dirty="0">
              <a:solidFill>
                <a:schemeClr val="accent4">
                  <a:lumMod val="75000"/>
                </a:schemeClr>
              </a:solidFill>
              <a:latin typeface="Trebuchet MS" pitchFamily="34" charset="0"/>
            </a:endParaRPr>
          </a:p>
          <a:p>
            <a:pPr algn="just">
              <a:buFont typeface="Georgia" pitchFamily="18" charset="0"/>
              <a:buChar char="−"/>
            </a:pPr>
            <a:r>
              <a:rPr lang="tr-TR" sz="3800" dirty="0">
                <a:solidFill>
                  <a:schemeClr val="accent4">
                    <a:lumMod val="75000"/>
                  </a:schemeClr>
                </a:solidFill>
                <a:latin typeface="Trebuchet MS" pitchFamily="34" charset="0"/>
              </a:rPr>
              <a:t>Eğer satır I(b)’ye yazılan durum, başka bir durum veya hastalıktan kaynaklanıyorsa, sözü edilen diğer durum satır I(c)’de rapor edilmelidir.  </a:t>
            </a:r>
          </a:p>
          <a:p>
            <a:pPr algn="just">
              <a:buFont typeface="Georgia" pitchFamily="18" charset="0"/>
              <a:buChar char="−"/>
            </a:pPr>
            <a:endParaRPr lang="tr-TR" sz="3800" dirty="0">
              <a:solidFill>
                <a:schemeClr val="accent4">
                  <a:lumMod val="75000"/>
                </a:schemeClr>
              </a:solidFill>
              <a:latin typeface="Trebuchet MS" pitchFamily="34" charset="0"/>
            </a:endParaRPr>
          </a:p>
          <a:p>
            <a:pPr algn="just">
              <a:buFont typeface="Georgia" pitchFamily="18" charset="0"/>
              <a:buChar char="−"/>
            </a:pPr>
            <a:r>
              <a:rPr lang="tr-TR" sz="3800" dirty="0">
                <a:solidFill>
                  <a:schemeClr val="accent4">
                    <a:lumMod val="75000"/>
                  </a:schemeClr>
                </a:solidFill>
                <a:latin typeface="Trebuchet MS" pitchFamily="34" charset="0"/>
              </a:rPr>
              <a:t>Benzer olarak, satır I(c)'de rapor edilmiş bahsi geçen durumdan önceki bir durum satır I(d)'de rapor edilmelidir.  </a:t>
            </a:r>
          </a:p>
          <a:p>
            <a:pPr algn="just">
              <a:buFont typeface="Georgia" pitchFamily="18" charset="0"/>
              <a:buChar char="−"/>
            </a:pPr>
            <a:endParaRPr lang="tr-TR" sz="3800" dirty="0">
              <a:solidFill>
                <a:schemeClr val="accent4">
                  <a:lumMod val="75000"/>
                </a:schemeClr>
              </a:solidFill>
              <a:latin typeface="Trebuchet MS" pitchFamily="34" charset="0"/>
            </a:endParaRPr>
          </a:p>
          <a:p>
            <a:pPr algn="just">
              <a:buFont typeface="Georgia" pitchFamily="18" charset="0"/>
              <a:buChar char="−"/>
            </a:pPr>
            <a:r>
              <a:rPr lang="tr-TR" sz="3800" dirty="0">
                <a:solidFill>
                  <a:schemeClr val="accent4">
                    <a:lumMod val="75000"/>
                  </a:schemeClr>
                </a:solidFill>
                <a:latin typeface="Trebuchet MS" pitchFamily="34" charset="0"/>
              </a:rPr>
              <a:t>En alt satır, altta yatan nedenin rapor edilmesi GEREKEN bölümdür. </a:t>
            </a:r>
          </a:p>
          <a:p>
            <a:pPr algn="just">
              <a:buFont typeface="Georgia" pitchFamily="18" charset="0"/>
              <a:buChar char="−"/>
            </a:pPr>
            <a:endParaRPr lang="tr-TR" sz="3800" dirty="0">
              <a:solidFill>
                <a:schemeClr val="accent4">
                  <a:lumMod val="75000"/>
                </a:schemeClr>
              </a:solidFill>
              <a:latin typeface="Trebuchet MS" pitchFamily="34" charset="0"/>
            </a:endParaRPr>
          </a:p>
          <a:p>
            <a:pPr algn="just">
              <a:buFont typeface="Georgia" pitchFamily="18" charset="0"/>
              <a:buChar char="−"/>
            </a:pPr>
            <a:r>
              <a:rPr lang="tr-TR" sz="3800" dirty="0">
                <a:solidFill>
                  <a:schemeClr val="accent4">
                    <a:lumMod val="75000"/>
                  </a:schemeClr>
                </a:solidFill>
                <a:latin typeface="Trebuchet MS" pitchFamily="34" charset="0"/>
              </a:rPr>
              <a:t>Eğer gerekli olursa ek satır(</a:t>
            </a:r>
            <a:r>
              <a:rPr lang="tr-TR" sz="3800" dirty="0" err="1">
                <a:solidFill>
                  <a:schemeClr val="accent4">
                    <a:lumMod val="75000"/>
                  </a:schemeClr>
                </a:solidFill>
                <a:latin typeface="Trebuchet MS" pitchFamily="34" charset="0"/>
              </a:rPr>
              <a:t>lar</a:t>
            </a:r>
            <a:r>
              <a:rPr lang="tr-TR" sz="3800" dirty="0">
                <a:solidFill>
                  <a:schemeClr val="accent4">
                    <a:lumMod val="75000"/>
                  </a:schemeClr>
                </a:solidFill>
                <a:latin typeface="Trebuchet MS" pitchFamily="34" charset="0"/>
              </a:rPr>
              <a:t>) dahil edilebilir;</a:t>
            </a:r>
          </a:p>
        </p:txBody>
      </p:sp>
    </p:spTree>
    <p:extLst>
      <p:ext uri="{BB962C8B-B14F-4D97-AF65-F5344CB8AC3E}">
        <p14:creationId xmlns:p14="http://schemas.microsoft.com/office/powerpoint/2010/main" val="280868929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VAKA-28:</a:t>
            </a:r>
            <a:r>
              <a:rPr lang="tr-TR" b="1" dirty="0" smtClean="0"/>
              <a:t/>
            </a:r>
            <a:br>
              <a:rPr lang="tr-TR" b="1" dirty="0" smtClean="0"/>
            </a:br>
            <a:r>
              <a:rPr lang="tr-TR" b="1" dirty="0" smtClean="0"/>
              <a:t>Yaşlılarda </a:t>
            </a:r>
            <a:r>
              <a:rPr lang="tr-TR" b="1" dirty="0"/>
              <a:t>kronik kalp hastalıkları </a:t>
            </a:r>
            <a:r>
              <a:rPr lang="tr-TR" dirty="0"/>
              <a:t/>
            </a:r>
            <a:br>
              <a:rPr lang="tr-TR" dirty="0"/>
            </a:br>
            <a:endParaRPr lang="tr-TR" dirty="0"/>
          </a:p>
        </p:txBody>
      </p:sp>
      <p:sp>
        <p:nvSpPr>
          <p:cNvPr id="3" name="İçerik Yer Tutucusu 2"/>
          <p:cNvSpPr>
            <a:spLocks noGrp="1"/>
          </p:cNvSpPr>
          <p:nvPr>
            <p:ph idx="1"/>
          </p:nvPr>
        </p:nvSpPr>
        <p:spPr>
          <a:xfrm>
            <a:off x="467544" y="2060848"/>
            <a:ext cx="8435280" cy="4320480"/>
          </a:xfrm>
        </p:spPr>
        <p:txBody>
          <a:bodyPr>
            <a:noAutofit/>
          </a:bodyPr>
          <a:lstStyle/>
          <a:p>
            <a:pPr marL="109728" indent="0">
              <a:buNone/>
            </a:pPr>
            <a:r>
              <a:rPr lang="tr-TR" sz="1600" dirty="0" smtClean="0"/>
              <a:t>102 </a:t>
            </a:r>
            <a:r>
              <a:rPr lang="tr-TR" sz="1600" dirty="0"/>
              <a:t>yaşında bir kadın kullandığı kelimeler anlaşılır olmadığı için hastaneye getirildi ancak hastaneye kabul sırasında kurduğu cümleler anlaşılırdı.  Hastaya </a:t>
            </a:r>
            <a:r>
              <a:rPr lang="tr-TR" sz="1600" dirty="0" err="1"/>
              <a:t>antikoagülan</a:t>
            </a:r>
            <a:r>
              <a:rPr lang="tr-TR" sz="1600" dirty="0"/>
              <a:t> verildi.  Kişinin tıbbi hikayesinde </a:t>
            </a:r>
            <a:r>
              <a:rPr lang="tr-TR" sz="1600" dirty="0" err="1"/>
              <a:t>artirit</a:t>
            </a:r>
            <a:r>
              <a:rPr lang="tr-TR" sz="1600" dirty="0"/>
              <a:t>, hipertansiyon, damar tıkanıklığı, koroner kalp hastalığı (25 yıl önce), inme (10 yıl önce), periyodik </a:t>
            </a:r>
            <a:r>
              <a:rPr lang="tr-TR" sz="1600" dirty="0" err="1"/>
              <a:t>TIA’lar</a:t>
            </a:r>
            <a:r>
              <a:rPr lang="tr-TR" sz="1600" dirty="0"/>
              <a:t>(</a:t>
            </a:r>
            <a:r>
              <a:rPr lang="tr-TR" sz="1600" dirty="0" err="1"/>
              <a:t>trombo</a:t>
            </a:r>
            <a:r>
              <a:rPr lang="tr-TR" sz="1600" dirty="0"/>
              <a:t> </a:t>
            </a:r>
            <a:r>
              <a:rPr lang="tr-TR" sz="1600" dirty="0" err="1"/>
              <a:t>iskemik</a:t>
            </a:r>
            <a:r>
              <a:rPr lang="tr-TR" sz="1600" dirty="0"/>
              <a:t> atak) (8 yıllık bir periyot) ve </a:t>
            </a:r>
            <a:r>
              <a:rPr lang="tr-TR" sz="1600" dirty="0" err="1"/>
              <a:t>konjestif</a:t>
            </a:r>
            <a:r>
              <a:rPr lang="tr-TR" sz="1600" dirty="0"/>
              <a:t> kalp yetmezliği (6 yıl önce hastaneye kaldırılmış).  </a:t>
            </a:r>
            <a:endParaRPr lang="tr-TR" sz="1600" dirty="0" smtClean="0"/>
          </a:p>
          <a:p>
            <a:endParaRPr lang="tr-TR" sz="1600" dirty="0"/>
          </a:p>
          <a:p>
            <a:pPr marL="109728" indent="0">
              <a:buNone/>
            </a:pPr>
            <a:r>
              <a:rPr lang="tr-TR" sz="1600" dirty="0" smtClean="0"/>
              <a:t>Hastanedeki </a:t>
            </a:r>
            <a:r>
              <a:rPr lang="tr-TR" sz="1600" dirty="0"/>
              <a:t>dördüncü gününde, yapılan </a:t>
            </a:r>
            <a:r>
              <a:rPr lang="tr-TR" sz="1600" dirty="0" err="1"/>
              <a:t>kolonoskopi</a:t>
            </a:r>
            <a:r>
              <a:rPr lang="tr-TR" sz="1600" dirty="0"/>
              <a:t> iç kanama olduğunu gösterdi, bu nedenle </a:t>
            </a:r>
            <a:r>
              <a:rPr lang="tr-TR" sz="1600" dirty="0" err="1"/>
              <a:t>antikoagülan</a:t>
            </a:r>
            <a:r>
              <a:rPr lang="tr-TR" sz="1600" dirty="0"/>
              <a:t> kullanımı kesildi.  7 gün sonra hasta taburcu edildi.  Hastaneden taburcu edildikten sonra, günün erken saatlerinde işlevleri daha iyi olmasına rağmen dil becerileri ve motor beceriler bozulmuştu.  Evde geçirilen bir haftadan sonra, bir kusma nöbetini takiben kişi yeniden hastaneye kaldırıldı.  </a:t>
            </a:r>
            <a:endParaRPr lang="tr-TR" sz="1600" dirty="0" smtClean="0"/>
          </a:p>
          <a:p>
            <a:pPr marL="109728" indent="0">
              <a:buNone/>
            </a:pPr>
            <a:endParaRPr lang="tr-TR" sz="1600" dirty="0"/>
          </a:p>
          <a:p>
            <a:pPr marL="109728" indent="0">
              <a:buNone/>
            </a:pPr>
            <a:r>
              <a:rPr lang="tr-TR" sz="1600" dirty="0" err="1" smtClean="0"/>
              <a:t>Vasküler</a:t>
            </a:r>
            <a:r>
              <a:rPr lang="tr-TR" sz="1600" dirty="0" smtClean="0"/>
              <a:t> </a:t>
            </a:r>
            <a:r>
              <a:rPr lang="tr-TR" sz="1600" dirty="0"/>
              <a:t>görüntüleme, kan dolaşımının uyruklarda engellendiğini gösterdi, dil becerilerinde hiçbir düzelme yoktu, yemek yeme ve yemeği ağızda tutma becerileri kötüleşmişti ve kalp hızı aritmikti ve 3’üncü derece kalp bloğu mevcuttu.  Bir hafta hastanede kaldıktan sonra </a:t>
            </a:r>
            <a:r>
              <a:rPr lang="tr-TR" sz="1600" dirty="0" err="1"/>
              <a:t>darülacizeye</a:t>
            </a:r>
            <a:r>
              <a:rPr lang="tr-TR" sz="1600" dirty="0"/>
              <a:t>  gönderildi ve iki gün sonra hayatını kaybetti.  Hastayı tedavi eden doktor ölüm belgesini doldurdu. </a:t>
            </a:r>
          </a:p>
          <a:p>
            <a:pPr marL="109728" indent="0">
              <a:buNone/>
            </a:pPr>
            <a:endParaRPr lang="tr-TR" sz="1600"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VAKA-29:</a:t>
            </a:r>
            <a:r>
              <a:rPr lang="tr-TR" b="1" dirty="0" smtClean="0"/>
              <a:t/>
            </a:r>
            <a:br>
              <a:rPr lang="tr-TR" b="1" dirty="0" smtClean="0"/>
            </a:br>
            <a:r>
              <a:rPr lang="tr-TR" b="1" dirty="0" err="1" smtClean="0"/>
              <a:t>Eklampsi</a:t>
            </a:r>
            <a:r>
              <a:rPr lang="tr-TR" dirty="0"/>
              <a:t/>
            </a:r>
            <a:br>
              <a:rPr lang="tr-TR" dirty="0"/>
            </a:br>
            <a:endParaRPr lang="tr-TR" dirty="0"/>
          </a:p>
        </p:txBody>
      </p:sp>
      <p:sp>
        <p:nvSpPr>
          <p:cNvPr id="3" name="İçerik Yer Tutucusu 2"/>
          <p:cNvSpPr>
            <a:spLocks noGrp="1"/>
          </p:cNvSpPr>
          <p:nvPr>
            <p:ph idx="1"/>
          </p:nvPr>
        </p:nvSpPr>
        <p:spPr>
          <a:xfrm>
            <a:off x="457200" y="1988840"/>
            <a:ext cx="8435280" cy="4585696"/>
          </a:xfrm>
        </p:spPr>
        <p:txBody>
          <a:bodyPr>
            <a:normAutofit/>
          </a:bodyPr>
          <a:lstStyle/>
          <a:p>
            <a:pPr marL="109728" indent="0">
              <a:buNone/>
            </a:pPr>
            <a:r>
              <a:rPr lang="tr-TR" dirty="0"/>
              <a:t>36 haftalık hamile olan 33 yaşında bir kadın ölümünden bir hafta önce </a:t>
            </a:r>
            <a:r>
              <a:rPr lang="tr-TR" dirty="0" err="1"/>
              <a:t>arteriyel</a:t>
            </a:r>
            <a:r>
              <a:rPr lang="tr-TR" dirty="0"/>
              <a:t> hipertansiyon (160/115</a:t>
            </a:r>
            <a:r>
              <a:rPr lang="tr-TR" dirty="0" smtClean="0"/>
              <a:t>), ödem </a:t>
            </a:r>
            <a:r>
              <a:rPr lang="tr-TR" dirty="0"/>
              <a:t>ve </a:t>
            </a:r>
            <a:r>
              <a:rPr lang="tr-TR" dirty="0" err="1"/>
              <a:t>proteinüri</a:t>
            </a:r>
            <a:r>
              <a:rPr lang="tr-TR" dirty="0"/>
              <a:t> geçirdi. Son gün kişi ciddi </a:t>
            </a:r>
            <a:r>
              <a:rPr lang="tr-TR" dirty="0" err="1"/>
              <a:t>konvizyon</a:t>
            </a:r>
            <a:r>
              <a:rPr lang="tr-TR" dirty="0"/>
              <a:t> (</a:t>
            </a:r>
            <a:r>
              <a:rPr lang="tr-TR" dirty="0" err="1"/>
              <a:t>eklampsi</a:t>
            </a:r>
            <a:r>
              <a:rPr lang="tr-TR" dirty="0"/>
              <a:t>) ve </a:t>
            </a:r>
            <a:r>
              <a:rPr lang="tr-TR" dirty="0" err="1"/>
              <a:t>serebral</a:t>
            </a:r>
            <a:r>
              <a:rPr lang="tr-TR" dirty="0"/>
              <a:t> kanama sonucu 12 </a:t>
            </a:r>
            <a:r>
              <a:rPr lang="tr-TR" dirty="0" smtClean="0"/>
              <a:t>saat sonra </a:t>
            </a:r>
            <a:r>
              <a:rPr lang="tr-TR" dirty="0"/>
              <a:t>yaşamını kaybetti.</a:t>
            </a:r>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VAKA-30:</a:t>
            </a:r>
            <a:r>
              <a:rPr lang="tr-TR" b="1" dirty="0" smtClean="0"/>
              <a:t/>
            </a:r>
            <a:br>
              <a:rPr lang="tr-TR" b="1" dirty="0" smtClean="0"/>
            </a:br>
            <a:r>
              <a:rPr lang="tr-TR" b="1" dirty="0" smtClean="0"/>
              <a:t>Düşük </a:t>
            </a:r>
            <a:r>
              <a:rPr lang="tr-TR" b="1" dirty="0"/>
              <a:t>komplikasyonları </a:t>
            </a:r>
            <a:r>
              <a:rPr lang="tr-TR" dirty="0"/>
              <a:t/>
            </a:r>
            <a:br>
              <a:rPr lang="tr-TR" dirty="0"/>
            </a:br>
            <a:endParaRPr lang="tr-TR" dirty="0"/>
          </a:p>
        </p:txBody>
      </p:sp>
      <p:sp>
        <p:nvSpPr>
          <p:cNvPr id="3" name="İçerik Yer Tutucusu 2"/>
          <p:cNvSpPr>
            <a:spLocks noGrp="1"/>
          </p:cNvSpPr>
          <p:nvPr>
            <p:ph idx="1"/>
          </p:nvPr>
        </p:nvSpPr>
        <p:spPr>
          <a:xfrm>
            <a:off x="457200" y="1988840"/>
            <a:ext cx="8435280" cy="4585696"/>
          </a:xfrm>
        </p:spPr>
        <p:txBody>
          <a:bodyPr>
            <a:normAutofit fontScale="92500"/>
          </a:bodyPr>
          <a:lstStyle/>
          <a:p>
            <a:pPr marL="109728" indent="0">
              <a:buNone/>
            </a:pPr>
            <a:r>
              <a:rPr lang="tr-TR" dirty="0" smtClean="0"/>
              <a:t>28 </a:t>
            </a:r>
            <a:r>
              <a:rPr lang="tr-TR" dirty="0"/>
              <a:t>yaşında bir kadın 19 Kasım 2000 tarihinde hayatını kaybetti. </a:t>
            </a:r>
            <a:r>
              <a:rPr lang="tr-TR" dirty="0" err="1"/>
              <a:t>Arteriyel</a:t>
            </a:r>
            <a:r>
              <a:rPr lang="tr-TR" dirty="0"/>
              <a:t> hipertansiyonu ve 23 yaşındayken teşhis edilen kronik </a:t>
            </a:r>
            <a:r>
              <a:rPr lang="tr-TR" dirty="0" err="1"/>
              <a:t>romatizmal</a:t>
            </a:r>
            <a:r>
              <a:rPr lang="tr-TR" dirty="0"/>
              <a:t> kalp hastalığı vardı. Bu durum muhtemelen çocukken geçirdiği </a:t>
            </a:r>
            <a:r>
              <a:rPr lang="tr-TR" dirty="0" err="1"/>
              <a:t>romatizmal</a:t>
            </a:r>
            <a:r>
              <a:rPr lang="tr-TR" dirty="0"/>
              <a:t> ateş nedeniyle oluşmuştu.  Hasta 1998 yılında anormal bir doğum gerçekleştirmiştir.  </a:t>
            </a:r>
            <a:endParaRPr lang="tr-TR" dirty="0" smtClean="0"/>
          </a:p>
          <a:p>
            <a:pPr marL="109728" indent="0">
              <a:buNone/>
            </a:pPr>
            <a:endParaRPr lang="tr-TR" dirty="0"/>
          </a:p>
          <a:p>
            <a:pPr marL="109728" indent="0">
              <a:buNone/>
            </a:pPr>
            <a:r>
              <a:rPr lang="tr-TR" dirty="0"/>
              <a:t>19 Kasım 2000 tarihinde hasta,  iki gün önce gerçekleşen düşük sonrasında </a:t>
            </a:r>
            <a:r>
              <a:rPr lang="tr-TR" dirty="0" err="1"/>
              <a:t>küretaja</a:t>
            </a:r>
            <a:r>
              <a:rPr lang="tr-TR" dirty="0"/>
              <a:t> bağlı olarak gelişen </a:t>
            </a:r>
            <a:r>
              <a:rPr lang="tr-TR" dirty="0" err="1"/>
              <a:t>uterin</a:t>
            </a:r>
            <a:r>
              <a:rPr lang="tr-TR" dirty="0"/>
              <a:t> </a:t>
            </a:r>
            <a:r>
              <a:rPr lang="tr-TR" dirty="0" err="1"/>
              <a:t>hemoraji</a:t>
            </a:r>
            <a:r>
              <a:rPr lang="tr-TR" dirty="0"/>
              <a:t> sonucu  hastaneye kaldırıldı.  Hasta </a:t>
            </a:r>
            <a:r>
              <a:rPr lang="tr-TR" dirty="0" err="1"/>
              <a:t>hipovolemik</a:t>
            </a:r>
            <a:r>
              <a:rPr lang="tr-TR" dirty="0"/>
              <a:t> şok nedeniyle hayatını kaybetti.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VAKA-31:</a:t>
            </a:r>
            <a:r>
              <a:rPr lang="tr-TR" b="1" dirty="0" smtClean="0"/>
              <a:t/>
            </a:r>
            <a:br>
              <a:rPr lang="tr-TR" b="1" dirty="0" smtClean="0"/>
            </a:br>
            <a:r>
              <a:rPr lang="tr-TR" b="1" dirty="0" smtClean="0"/>
              <a:t>Hamilelik </a:t>
            </a:r>
            <a:r>
              <a:rPr lang="tr-TR" b="1" dirty="0"/>
              <a:t>sırasında ortaya çıkan </a:t>
            </a:r>
            <a:r>
              <a:rPr lang="tr-TR" b="1" dirty="0" smtClean="0"/>
              <a:t>meme kanseri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fontScale="62500" lnSpcReduction="20000"/>
          </a:bodyPr>
          <a:lstStyle/>
          <a:p>
            <a:pPr marL="109728" indent="0">
              <a:buNone/>
            </a:pPr>
            <a:r>
              <a:rPr lang="tr-TR" dirty="0" smtClean="0"/>
              <a:t>36 </a:t>
            </a:r>
            <a:r>
              <a:rPr lang="tr-TR" dirty="0"/>
              <a:t>yaşında, evli bir diş doktoru asistanının penisiline karşı alerjisi vardı.  İkinci kez hamile kalmıştı ve ilk gebeliğinin 6’ıncı haftasında gerçekleşen düşük ile sonlanmıştı.  Uzman bir doktor ikinci hamileliği takip ediyordu.  Gebeliğinin 28’inci haftasında, göğüslerde oluşan şişkinliği takiben sağ göğsün mamografisi çekildi ve </a:t>
            </a:r>
            <a:r>
              <a:rPr lang="tr-TR" dirty="0" smtClean="0"/>
              <a:t>meme kanseri </a:t>
            </a:r>
            <a:r>
              <a:rPr lang="tr-TR" dirty="0"/>
              <a:t>olduğu ortaya çıktı.  </a:t>
            </a:r>
            <a:endParaRPr lang="tr-TR" dirty="0" smtClean="0"/>
          </a:p>
          <a:p>
            <a:endParaRPr lang="tr-TR" dirty="0"/>
          </a:p>
          <a:p>
            <a:pPr marL="109728" indent="0">
              <a:buNone/>
            </a:pPr>
            <a:r>
              <a:rPr lang="tr-TR" dirty="0" smtClean="0"/>
              <a:t>Yapılan </a:t>
            </a:r>
            <a:r>
              <a:rPr lang="tr-TR" dirty="0"/>
              <a:t>biyopsi sonucu </a:t>
            </a:r>
            <a:r>
              <a:rPr lang="tr-TR" dirty="0" err="1"/>
              <a:t>adenokarsinom</a:t>
            </a:r>
            <a:r>
              <a:rPr lang="tr-TR" dirty="0"/>
              <a:t> teşhisi kondu.  Hasta bir kanser merkezine aktarıldı.  Yapılan ileri tetkikler, lokal bir yayılma ve </a:t>
            </a:r>
            <a:r>
              <a:rPr lang="tr-TR" dirty="0" err="1"/>
              <a:t>pulmoner</a:t>
            </a:r>
            <a:r>
              <a:rPr lang="tr-TR" dirty="0"/>
              <a:t> metastazlar ortaya çıkardı.  Teşhis hastaya bildirildikten sonra, hasta hamileliğini sürdürme kararı aldı ve klinik durumu ciddi olmasına rağmen hiçbir tedavi uygulanmadı.  </a:t>
            </a:r>
            <a:endParaRPr lang="tr-TR" dirty="0" smtClean="0"/>
          </a:p>
          <a:p>
            <a:endParaRPr lang="tr-TR" dirty="0"/>
          </a:p>
          <a:p>
            <a:pPr marL="109728" indent="0">
              <a:buNone/>
            </a:pPr>
            <a:r>
              <a:rPr lang="tr-TR" dirty="0" smtClean="0"/>
              <a:t>37’inci </a:t>
            </a:r>
            <a:r>
              <a:rPr lang="tr-TR" dirty="0"/>
              <a:t>haftada gerçekleştirilen planlanmış bir sezaryen doğumdan sonra bebek canlı olarak dünyaya geldi.  Doğumdan hemen sonra kemoterapi uygulandı, ancak 8 gün sonra metastazlar beyne ulaştı ve hasta komaya girdi.  Bu genç kadın 3 gün sonra hayatını kaybetti. </a:t>
            </a:r>
          </a:p>
          <a:p>
            <a:pPr marL="109728" indent="0">
              <a:buNone/>
            </a:pPr>
            <a:endParaRPr lang="tr-TR" dirty="0"/>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VAKA-32:</a:t>
            </a:r>
            <a:r>
              <a:rPr lang="tr-TR" b="1" dirty="0" smtClean="0"/>
              <a:t/>
            </a:r>
            <a:br>
              <a:rPr lang="tr-TR" b="1" dirty="0" smtClean="0"/>
            </a:br>
            <a:r>
              <a:rPr lang="tr-TR" b="1" dirty="0" err="1" smtClean="0"/>
              <a:t>Silikozis</a:t>
            </a:r>
            <a:r>
              <a:rPr lang="tr-TR" b="1" dirty="0" smtClean="0"/>
              <a:t> </a:t>
            </a:r>
            <a:r>
              <a:rPr lang="tr-TR" dirty="0"/>
              <a:t/>
            </a:r>
            <a:br>
              <a:rPr lang="tr-TR" dirty="0"/>
            </a:br>
            <a:endParaRPr lang="tr-TR" dirty="0"/>
          </a:p>
        </p:txBody>
      </p:sp>
      <p:sp>
        <p:nvSpPr>
          <p:cNvPr id="3" name="İçerik Yer Tutucusu 2"/>
          <p:cNvSpPr>
            <a:spLocks noGrp="1"/>
          </p:cNvSpPr>
          <p:nvPr>
            <p:ph idx="1"/>
          </p:nvPr>
        </p:nvSpPr>
        <p:spPr>
          <a:xfrm>
            <a:off x="457200" y="1988840"/>
            <a:ext cx="8435280" cy="4585696"/>
          </a:xfrm>
        </p:spPr>
        <p:txBody>
          <a:bodyPr>
            <a:normAutofit fontScale="62500" lnSpcReduction="20000"/>
          </a:bodyPr>
          <a:lstStyle/>
          <a:p>
            <a:pPr marL="109728" indent="0">
              <a:buNone/>
            </a:pPr>
            <a:r>
              <a:rPr lang="tr-TR" dirty="0"/>
              <a:t>7</a:t>
            </a:r>
            <a:r>
              <a:rPr lang="tr-TR" dirty="0" smtClean="0"/>
              <a:t>3 yaşında </a:t>
            </a:r>
            <a:r>
              <a:rPr lang="tr-TR" dirty="0"/>
              <a:t>bir erkek 40 yıldır günde 15 sigara içmekteydi. Metalürji ile ilgili bir sanayide metal parçaları temizlemek için yapılan kum püskürtme işinde çalışan bir işçiydi</a:t>
            </a:r>
            <a:r>
              <a:rPr lang="tr-TR" dirty="0" smtClean="0"/>
              <a:t>.</a:t>
            </a:r>
          </a:p>
          <a:p>
            <a:pPr marL="109728" indent="0">
              <a:buNone/>
            </a:pPr>
            <a:endParaRPr lang="tr-TR" dirty="0"/>
          </a:p>
          <a:p>
            <a:pPr marL="109728" indent="0">
              <a:buNone/>
            </a:pPr>
            <a:r>
              <a:rPr lang="tr-TR" dirty="0" smtClean="0"/>
              <a:t>Yaklaşık </a:t>
            </a:r>
            <a:r>
              <a:rPr lang="tr-TR" dirty="0"/>
              <a:t>20 yıl önce, işyerinde yapılan sağlık kontrolleri sırasında gerçekleştirilen sert ışın </a:t>
            </a:r>
            <a:r>
              <a:rPr lang="tr-TR" dirty="0" err="1"/>
              <a:t>toraks</a:t>
            </a:r>
            <a:r>
              <a:rPr lang="tr-TR" dirty="0"/>
              <a:t> radyografisinden sonra </a:t>
            </a:r>
            <a:r>
              <a:rPr lang="tr-TR" dirty="0" err="1"/>
              <a:t>noduler</a:t>
            </a:r>
            <a:r>
              <a:rPr lang="tr-TR" dirty="0"/>
              <a:t> </a:t>
            </a:r>
            <a:r>
              <a:rPr lang="tr-TR" dirty="0" err="1"/>
              <a:t>pulmoner</a:t>
            </a:r>
            <a:r>
              <a:rPr lang="tr-TR" dirty="0"/>
              <a:t> silikoz teşhis edildi.  5 yıl sonra, </a:t>
            </a:r>
            <a:r>
              <a:rPr lang="tr-TR" dirty="0" err="1"/>
              <a:t>spirometrik</a:t>
            </a:r>
            <a:r>
              <a:rPr lang="tr-TR" dirty="0"/>
              <a:t> test gittikçe kötüleşen </a:t>
            </a:r>
            <a:r>
              <a:rPr lang="tr-TR" dirty="0" err="1"/>
              <a:t>restriktif</a:t>
            </a:r>
            <a:r>
              <a:rPr lang="tr-TR" dirty="0"/>
              <a:t> solunum yetmezliği ile birlikte efor </a:t>
            </a:r>
            <a:r>
              <a:rPr lang="tr-TR" dirty="0" err="1"/>
              <a:t>dispnesi</a:t>
            </a:r>
            <a:r>
              <a:rPr lang="tr-TR" dirty="0"/>
              <a:t> olduğu görüldü</a:t>
            </a:r>
            <a:r>
              <a:rPr lang="tr-TR" dirty="0" smtClean="0"/>
              <a:t>.</a:t>
            </a:r>
          </a:p>
          <a:p>
            <a:pPr marL="624078" indent="-514350">
              <a:buAutoNum type="arabicPlain" startAt="73"/>
            </a:pPr>
            <a:endParaRPr lang="tr-TR" dirty="0"/>
          </a:p>
          <a:p>
            <a:pPr marL="109728" indent="0">
              <a:buNone/>
            </a:pPr>
            <a:r>
              <a:rPr lang="tr-TR" dirty="0" smtClean="0"/>
              <a:t>Ayrıca</a:t>
            </a:r>
            <a:r>
              <a:rPr lang="tr-TR" dirty="0"/>
              <a:t>, 10 yıl önce yapılan EKG incelemesinde </a:t>
            </a:r>
            <a:r>
              <a:rPr lang="tr-TR" dirty="0" err="1"/>
              <a:t>anterior</a:t>
            </a:r>
            <a:r>
              <a:rPr lang="tr-TR" dirty="0"/>
              <a:t> </a:t>
            </a:r>
            <a:r>
              <a:rPr lang="tr-TR" dirty="0" err="1"/>
              <a:t>septumda</a:t>
            </a:r>
            <a:r>
              <a:rPr lang="tr-TR" dirty="0"/>
              <a:t> daha önce oluşan bir </a:t>
            </a:r>
            <a:r>
              <a:rPr lang="tr-TR" dirty="0" err="1"/>
              <a:t>myokardiyal</a:t>
            </a:r>
            <a:r>
              <a:rPr lang="tr-TR" dirty="0"/>
              <a:t> </a:t>
            </a:r>
            <a:r>
              <a:rPr lang="tr-TR" dirty="0" err="1"/>
              <a:t>iskemi</a:t>
            </a:r>
            <a:r>
              <a:rPr lang="tr-TR" dirty="0"/>
              <a:t> görüldü.  2 yıl önce, nefes alırken de ortaya çıkan </a:t>
            </a:r>
            <a:r>
              <a:rPr lang="tr-TR" dirty="0" err="1"/>
              <a:t>dispnenin</a:t>
            </a:r>
            <a:r>
              <a:rPr lang="tr-TR" dirty="0"/>
              <a:t> kötüleşmesinden sonra hastaya daha ayrıntılı kardiyolojik ve radyolojik testler yapıldı (</a:t>
            </a:r>
            <a:r>
              <a:rPr lang="tr-TR" dirty="0" err="1"/>
              <a:t>toraks</a:t>
            </a:r>
            <a:r>
              <a:rPr lang="tr-TR" dirty="0"/>
              <a:t> röntgenleri ve </a:t>
            </a:r>
            <a:r>
              <a:rPr lang="tr-TR" dirty="0" err="1"/>
              <a:t>ekokardiyogram</a:t>
            </a:r>
            <a:r>
              <a:rPr lang="tr-TR" dirty="0"/>
              <a:t>) ve kronik </a:t>
            </a:r>
            <a:r>
              <a:rPr lang="tr-TR" dirty="0" err="1"/>
              <a:t>pulmoner</a:t>
            </a:r>
            <a:r>
              <a:rPr lang="tr-TR" dirty="0"/>
              <a:t> kalp hastalığı olduğu ortaya çıktı. </a:t>
            </a:r>
            <a:endParaRPr lang="tr-TR" dirty="0" smtClean="0"/>
          </a:p>
          <a:p>
            <a:pPr marL="109728" indent="0">
              <a:buNone/>
            </a:pPr>
            <a:endParaRPr lang="tr-TR" dirty="0"/>
          </a:p>
          <a:p>
            <a:pPr marL="109728" indent="0">
              <a:buNone/>
            </a:pPr>
            <a:r>
              <a:rPr lang="tr-TR" dirty="0" smtClean="0"/>
              <a:t>Hasta </a:t>
            </a:r>
            <a:r>
              <a:rPr lang="tr-TR" dirty="0"/>
              <a:t>nefes almada ciddi sorunlar yaşamaya başladı ve klinik tablo ölüme yol açan akut </a:t>
            </a:r>
            <a:r>
              <a:rPr lang="tr-TR" dirty="0" err="1"/>
              <a:t>pulmoner</a:t>
            </a:r>
            <a:r>
              <a:rPr lang="tr-TR" dirty="0"/>
              <a:t> ödem olduğunu gösterdi.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VAKA-33:</a:t>
            </a:r>
            <a:r>
              <a:rPr lang="tr-TR" b="1" dirty="0" smtClean="0"/>
              <a:t> </a:t>
            </a:r>
            <a:br>
              <a:rPr lang="tr-TR" b="1" dirty="0" smtClean="0"/>
            </a:br>
            <a:r>
              <a:rPr lang="tr-TR" b="1" dirty="0" err="1" smtClean="0"/>
              <a:t>Mezotelyoma</a:t>
            </a:r>
            <a:r>
              <a:rPr lang="tr-TR" b="1" dirty="0" smtClean="0"/>
              <a:t>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fontScale="77500" lnSpcReduction="20000"/>
          </a:bodyPr>
          <a:lstStyle/>
          <a:p>
            <a:pPr marL="109728" indent="0">
              <a:buNone/>
            </a:pPr>
            <a:r>
              <a:rPr lang="tr-TR" dirty="0" smtClean="0"/>
              <a:t>58 </a:t>
            </a:r>
            <a:r>
              <a:rPr lang="tr-TR" dirty="0"/>
              <a:t>yaşında bir erkek 30 yıldır günde 20 sigara içmekteydi; özel bir şirket için çalışıyordu ve izolasyon ve asma tavan işleri ile uğraşıyordu, bu nedenle asbest liflerine maruz kalmaktaydı.  10 yıl önce, her yıl 3-4 ay süren inatçı öksürük ve grip ile seyreden kronik bronşit teşhis edilmişti.  Kişi 1 yıldır </a:t>
            </a:r>
            <a:r>
              <a:rPr lang="tr-TR" dirty="0" err="1"/>
              <a:t>dispneden</a:t>
            </a:r>
            <a:r>
              <a:rPr lang="tr-TR" dirty="0"/>
              <a:t> şikayetçiydi.  </a:t>
            </a:r>
            <a:endParaRPr lang="tr-TR" dirty="0" smtClean="0"/>
          </a:p>
          <a:p>
            <a:pPr marL="109728" indent="0">
              <a:buNone/>
            </a:pPr>
            <a:endParaRPr lang="tr-TR" dirty="0"/>
          </a:p>
          <a:p>
            <a:pPr marL="109728" indent="0">
              <a:buNone/>
            </a:pPr>
            <a:r>
              <a:rPr lang="tr-TR" dirty="0" smtClean="0"/>
              <a:t>Radyolojik </a:t>
            </a:r>
            <a:r>
              <a:rPr lang="tr-TR" dirty="0"/>
              <a:t>muayene akciğerde bir kitle olduğunu gösterdi.  Biyopsi yapıldı ve </a:t>
            </a:r>
            <a:r>
              <a:rPr lang="tr-TR" dirty="0" err="1"/>
              <a:t>histopatolojik</a:t>
            </a:r>
            <a:r>
              <a:rPr lang="tr-TR" dirty="0"/>
              <a:t> teşhis, </a:t>
            </a:r>
            <a:r>
              <a:rPr lang="tr-TR" dirty="0" err="1"/>
              <a:t>malign</a:t>
            </a:r>
            <a:r>
              <a:rPr lang="tr-TR" dirty="0"/>
              <a:t> </a:t>
            </a:r>
            <a:r>
              <a:rPr lang="tr-TR" dirty="0" err="1"/>
              <a:t>plevral</a:t>
            </a:r>
            <a:r>
              <a:rPr lang="tr-TR" dirty="0"/>
              <a:t> </a:t>
            </a:r>
            <a:r>
              <a:rPr lang="tr-TR" dirty="0" err="1"/>
              <a:t>mezotelyoma</a:t>
            </a:r>
            <a:r>
              <a:rPr lang="tr-TR" dirty="0"/>
              <a:t> yönündeydi.  Hastanın sağlık durumu ölümden bir ay önce kötüleşmeye başladı ve CT taraması yayılmış birçok metastazın </a:t>
            </a:r>
            <a:r>
              <a:rPr lang="tr-TR" dirty="0" err="1"/>
              <a:t>varolduğunu</a:t>
            </a:r>
            <a:r>
              <a:rPr lang="tr-TR" dirty="0"/>
              <a:t> gösterdi.   Ciddi bir şekilde kilo kaybından dolayı hastanın durumu kötüleşti ve bir hafta sonra ölümle sonuçlandı. </a:t>
            </a:r>
          </a:p>
          <a:p>
            <a:pPr marL="109728" indent="0">
              <a:buNone/>
            </a:pPr>
            <a:endParaRPr lang="tr-TR" dirty="0"/>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VAKA-34:</a:t>
            </a:r>
            <a:r>
              <a:rPr lang="tr-TR" b="1" dirty="0" smtClean="0"/>
              <a:t/>
            </a:r>
            <a:br>
              <a:rPr lang="tr-TR" b="1" dirty="0" smtClean="0"/>
            </a:br>
            <a:r>
              <a:rPr lang="tr-TR" b="1" dirty="0" smtClean="0"/>
              <a:t>Kronik </a:t>
            </a:r>
            <a:r>
              <a:rPr lang="tr-TR" b="1" dirty="0"/>
              <a:t>alkol tüketiminin genel komplikasyonları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a:bodyPr>
          <a:lstStyle/>
          <a:p>
            <a:pPr marL="109728" indent="0">
              <a:buNone/>
            </a:pPr>
            <a:r>
              <a:rPr lang="tr-TR" dirty="0" smtClean="0"/>
              <a:t>65 </a:t>
            </a:r>
            <a:r>
              <a:rPr lang="tr-TR" dirty="0"/>
              <a:t>yaşındaki bir erkek Ocak 2001’de hayatını kaybetti. 20 yaşından beri alkol kullanıyordu. Ölümünden dört yıl önce alkolik karaciğer sirozu tanısı konmuştu</a:t>
            </a:r>
            <a:r>
              <a:rPr lang="tr-TR" dirty="0" smtClean="0"/>
              <a:t>.</a:t>
            </a:r>
          </a:p>
          <a:p>
            <a:pPr marL="109728" indent="0">
              <a:buNone/>
            </a:pPr>
            <a:endParaRPr lang="tr-TR" dirty="0"/>
          </a:p>
          <a:p>
            <a:pPr marL="109728" indent="0">
              <a:buNone/>
            </a:pPr>
            <a:r>
              <a:rPr lang="tr-TR" dirty="0" smtClean="0"/>
              <a:t>İki </a:t>
            </a:r>
            <a:r>
              <a:rPr lang="tr-TR" dirty="0"/>
              <a:t>yıl sonra, kalça kemiği ve kaburgalarını kırdığı bir trafik kazası geçirdi.  Ölümünden üç gün önce, </a:t>
            </a:r>
            <a:r>
              <a:rPr lang="tr-TR" dirty="0" err="1"/>
              <a:t>hematemez</a:t>
            </a:r>
            <a:r>
              <a:rPr lang="tr-TR" dirty="0"/>
              <a:t> ve </a:t>
            </a:r>
            <a:r>
              <a:rPr lang="tr-TR" dirty="0" err="1"/>
              <a:t>melena</a:t>
            </a:r>
            <a:r>
              <a:rPr lang="tr-TR" dirty="0"/>
              <a:t> ile birlikte seyreden </a:t>
            </a:r>
            <a:r>
              <a:rPr lang="tr-TR" dirty="0" err="1"/>
              <a:t>özafagus</a:t>
            </a:r>
            <a:r>
              <a:rPr lang="tr-TR" dirty="0"/>
              <a:t> varis kanaması görüldü.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VAKA-35:</a:t>
            </a:r>
            <a:r>
              <a:rPr lang="tr-TR" b="1" dirty="0" smtClean="0"/>
              <a:t/>
            </a:r>
            <a:br>
              <a:rPr lang="tr-TR" b="1" dirty="0" smtClean="0"/>
            </a:br>
            <a:r>
              <a:rPr lang="tr-TR" b="1" dirty="0" smtClean="0"/>
              <a:t>Aşırı </a:t>
            </a:r>
            <a:r>
              <a:rPr lang="tr-TR" b="1" dirty="0"/>
              <a:t>doz </a:t>
            </a:r>
            <a:r>
              <a:rPr lang="tr-TR" dirty="0"/>
              <a:t/>
            </a:r>
            <a:br>
              <a:rPr lang="tr-TR" dirty="0"/>
            </a:br>
            <a:endParaRPr lang="tr-TR" dirty="0"/>
          </a:p>
        </p:txBody>
      </p:sp>
      <p:sp>
        <p:nvSpPr>
          <p:cNvPr id="3" name="İçerik Yer Tutucusu 2"/>
          <p:cNvSpPr>
            <a:spLocks noGrp="1"/>
          </p:cNvSpPr>
          <p:nvPr>
            <p:ph idx="1"/>
          </p:nvPr>
        </p:nvSpPr>
        <p:spPr>
          <a:xfrm>
            <a:off x="457200" y="2276872"/>
            <a:ext cx="8435280" cy="4032448"/>
          </a:xfrm>
        </p:spPr>
        <p:txBody>
          <a:bodyPr>
            <a:normAutofit fontScale="77500" lnSpcReduction="20000"/>
          </a:bodyPr>
          <a:lstStyle/>
          <a:p>
            <a:pPr marL="109728" indent="0">
              <a:buNone/>
            </a:pPr>
            <a:r>
              <a:rPr lang="tr-TR" dirty="0" smtClean="0"/>
              <a:t>38 </a:t>
            </a:r>
            <a:r>
              <a:rPr lang="tr-TR" dirty="0"/>
              <a:t>yaşında işsiz bir kadın, aşırı dozda </a:t>
            </a:r>
            <a:r>
              <a:rPr lang="tr-TR" dirty="0" err="1"/>
              <a:t>metadon</a:t>
            </a:r>
            <a:r>
              <a:rPr lang="tr-TR" dirty="0"/>
              <a:t> </a:t>
            </a:r>
            <a:r>
              <a:rPr lang="tr-TR" dirty="0" err="1"/>
              <a:t>benzodiazepin</a:t>
            </a:r>
            <a:r>
              <a:rPr lang="tr-TR" dirty="0"/>
              <a:t> ve eroin kullanımından evinde ölü bulundu.  Uyuşturucu bağımlısı olduğu biliniyordu (10 yıldır eroin bağımlısıydı).  </a:t>
            </a:r>
            <a:endParaRPr lang="tr-TR" dirty="0" smtClean="0"/>
          </a:p>
          <a:p>
            <a:pPr marL="109728" indent="0">
              <a:buNone/>
            </a:pPr>
            <a:endParaRPr lang="tr-TR" dirty="0"/>
          </a:p>
          <a:p>
            <a:pPr marL="109728" indent="0">
              <a:buNone/>
            </a:pPr>
            <a:r>
              <a:rPr lang="tr-TR" dirty="0" smtClean="0"/>
              <a:t>Çeşitli </a:t>
            </a:r>
            <a:r>
              <a:rPr lang="tr-TR" dirty="0"/>
              <a:t>toksinlerden arınma tedavileri denedi ama başarılı olmadı.  Kişi 4 yıldır </a:t>
            </a:r>
            <a:r>
              <a:rPr lang="tr-TR" dirty="0" err="1"/>
              <a:t>seropozitifti</a:t>
            </a:r>
            <a:r>
              <a:rPr lang="tr-TR" dirty="0"/>
              <a:t> ve 1 yıl önce </a:t>
            </a:r>
            <a:r>
              <a:rPr lang="tr-TR" dirty="0" err="1"/>
              <a:t>pneumocystis</a:t>
            </a:r>
            <a:r>
              <a:rPr lang="tr-TR" dirty="0"/>
              <a:t> geçirmişti.  Ölümünden 2 yıl önce kısa süreliğine hapse girmişti.  Söz konusu dönem sırasında sağlık durumu kötüleşti (</a:t>
            </a:r>
            <a:r>
              <a:rPr lang="tr-TR" dirty="0" err="1"/>
              <a:t>toksoplazmozis</a:t>
            </a:r>
            <a:r>
              <a:rPr lang="tr-TR" dirty="0"/>
              <a:t> için nörolojik komplikasyonları teşhis edildi).  </a:t>
            </a:r>
            <a:endParaRPr lang="tr-TR" dirty="0" smtClean="0"/>
          </a:p>
          <a:p>
            <a:pPr marL="109728" indent="0">
              <a:buNone/>
            </a:pPr>
            <a:endParaRPr lang="tr-TR" dirty="0"/>
          </a:p>
          <a:p>
            <a:pPr marL="109728" indent="0">
              <a:buNone/>
            </a:pPr>
            <a:r>
              <a:rPr lang="tr-TR" dirty="0" smtClean="0"/>
              <a:t>Edinilmiş </a:t>
            </a:r>
            <a:r>
              <a:rPr lang="tr-TR" dirty="0"/>
              <a:t>Bağışıklık Yetersizliği Sendromu (AIDS) teşhis edildiği için, kişi </a:t>
            </a:r>
            <a:r>
              <a:rPr lang="tr-TR" dirty="0" err="1"/>
              <a:t>zidovudin</a:t>
            </a:r>
            <a:r>
              <a:rPr lang="tr-TR" dirty="0"/>
              <a:t> (AZT) ile tedavi edilmişti, fakat bu tedaviyi düzensiz aralıklarla takip ediyordu.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VAKA-36:</a:t>
            </a:r>
            <a:r>
              <a:rPr lang="tr-TR" b="1" dirty="0" smtClean="0"/>
              <a:t/>
            </a:r>
            <a:br>
              <a:rPr lang="tr-TR" b="1" dirty="0" smtClean="0"/>
            </a:br>
            <a:r>
              <a:rPr lang="tr-TR" b="1" dirty="0" smtClean="0"/>
              <a:t>Cerrahi </a:t>
            </a:r>
            <a:r>
              <a:rPr lang="tr-TR" b="1" dirty="0" err="1"/>
              <a:t>müdahele</a:t>
            </a:r>
            <a:r>
              <a:rPr lang="tr-TR" b="1" dirty="0"/>
              <a:t>  gerektiren durumların rapor edilmesi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lstStyle/>
          <a:p>
            <a:r>
              <a:rPr lang="tr-TR" dirty="0" smtClean="0"/>
              <a:t>54 </a:t>
            </a:r>
            <a:r>
              <a:rPr lang="tr-TR" dirty="0"/>
              <a:t>yaşında, 10 yıllık </a:t>
            </a:r>
            <a:r>
              <a:rPr lang="tr-TR" dirty="0" err="1"/>
              <a:t>iskemik</a:t>
            </a:r>
            <a:r>
              <a:rPr lang="tr-TR" dirty="0"/>
              <a:t> kalp hastalığı öyküsü olan bir erkek, sigmoid kolonda </a:t>
            </a:r>
            <a:r>
              <a:rPr lang="tr-TR" dirty="0" err="1"/>
              <a:t>karsinom</a:t>
            </a:r>
            <a:r>
              <a:rPr lang="tr-TR" dirty="0"/>
              <a:t> oluşması nedeniyle barsak ameliyatı olmak için hastaneye yatırıldı. </a:t>
            </a:r>
            <a:endParaRPr lang="tr-TR" dirty="0" smtClean="0"/>
          </a:p>
          <a:p>
            <a:endParaRPr lang="tr-TR" dirty="0"/>
          </a:p>
          <a:p>
            <a:r>
              <a:rPr lang="tr-TR" dirty="0" smtClean="0"/>
              <a:t> </a:t>
            </a:r>
            <a:r>
              <a:rPr lang="tr-TR" dirty="0"/>
              <a:t>Üç gün sonra hastada </a:t>
            </a:r>
            <a:r>
              <a:rPr lang="tr-TR" dirty="0" err="1"/>
              <a:t>postoperatif</a:t>
            </a:r>
            <a:r>
              <a:rPr lang="tr-TR" dirty="0"/>
              <a:t> </a:t>
            </a:r>
            <a:r>
              <a:rPr lang="tr-TR" dirty="0" err="1"/>
              <a:t>pulmoner</a:t>
            </a:r>
            <a:r>
              <a:rPr lang="tr-TR" dirty="0"/>
              <a:t> </a:t>
            </a:r>
            <a:r>
              <a:rPr lang="tr-TR" dirty="0" err="1"/>
              <a:t>emboli</a:t>
            </a:r>
            <a:r>
              <a:rPr lang="tr-TR" dirty="0"/>
              <a:t> gelişti ve hasta kısa süre sonra hayatını kaybetti.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43000"/>
            <a:ext cx="8496944" cy="1066800"/>
          </a:xfrm>
        </p:spPr>
        <p:txBody>
          <a:bodyPr>
            <a:normAutofit fontScale="90000"/>
          </a:bodyPr>
          <a:lstStyle/>
          <a:p>
            <a:r>
              <a:rPr lang="tr-TR" b="1" dirty="0" smtClean="0">
                <a:hlinkClick r:id="rId2" action="ppaction://hlinkfile"/>
              </a:rPr>
              <a:t>VAKA-37:</a:t>
            </a:r>
            <a:r>
              <a:rPr lang="tr-TR" b="1" dirty="0" smtClean="0"/>
              <a:t/>
            </a:r>
            <a:br>
              <a:rPr lang="tr-TR" b="1" dirty="0" smtClean="0"/>
            </a:br>
            <a:r>
              <a:rPr lang="tr-TR" b="1" dirty="0" smtClean="0"/>
              <a:t>Anestetiklere </a:t>
            </a:r>
            <a:r>
              <a:rPr lang="tr-TR" b="1" dirty="0"/>
              <a:t>karşı </a:t>
            </a:r>
            <a:r>
              <a:rPr lang="tr-TR" b="1" dirty="0" smtClean="0"/>
              <a:t>gelişen beklenmedik </a:t>
            </a:r>
            <a:r>
              <a:rPr lang="tr-TR" b="1" dirty="0"/>
              <a:t>reaksiyon </a:t>
            </a:r>
            <a:r>
              <a:rPr lang="tr-TR" dirty="0"/>
              <a:t/>
            </a:r>
            <a:br>
              <a:rPr lang="tr-TR" dirty="0"/>
            </a:br>
            <a:endParaRPr lang="tr-TR" dirty="0"/>
          </a:p>
        </p:txBody>
      </p:sp>
      <p:sp>
        <p:nvSpPr>
          <p:cNvPr id="3" name="İçerik Yer Tutucusu 2"/>
          <p:cNvSpPr>
            <a:spLocks noGrp="1"/>
          </p:cNvSpPr>
          <p:nvPr>
            <p:ph idx="1"/>
          </p:nvPr>
        </p:nvSpPr>
        <p:spPr>
          <a:xfrm>
            <a:off x="457200" y="2420888"/>
            <a:ext cx="8435280" cy="4153648"/>
          </a:xfrm>
        </p:spPr>
        <p:txBody>
          <a:bodyPr/>
          <a:lstStyle/>
          <a:p>
            <a:pPr marL="109728" indent="0">
              <a:buNone/>
            </a:pPr>
            <a:r>
              <a:rPr lang="tr-TR" dirty="0" err="1" smtClean="0"/>
              <a:t>Reflü</a:t>
            </a:r>
            <a:r>
              <a:rPr lang="tr-TR" dirty="0" smtClean="0"/>
              <a:t> </a:t>
            </a:r>
            <a:r>
              <a:rPr lang="tr-TR" dirty="0" err="1"/>
              <a:t>nefropatisi</a:t>
            </a:r>
            <a:r>
              <a:rPr lang="tr-TR" dirty="0"/>
              <a:t> olan 32 yaşında bir kadının sağ böbreği küçülmüştü ve 1 gündür karın ağrısı şikayeti vardı, hastaya </a:t>
            </a:r>
            <a:r>
              <a:rPr lang="tr-TR" dirty="0" err="1"/>
              <a:t>elektif</a:t>
            </a:r>
            <a:r>
              <a:rPr lang="tr-TR" dirty="0"/>
              <a:t> </a:t>
            </a:r>
            <a:r>
              <a:rPr lang="tr-TR" dirty="0" err="1"/>
              <a:t>nefrektomi</a:t>
            </a:r>
            <a:r>
              <a:rPr lang="tr-TR" dirty="0"/>
              <a:t> için özel bir hastaneye kaldırıldı</a:t>
            </a:r>
            <a:r>
              <a:rPr lang="tr-TR" dirty="0" smtClean="0"/>
              <a:t>.</a:t>
            </a:r>
          </a:p>
          <a:p>
            <a:pPr marL="109728" indent="0">
              <a:buNone/>
            </a:pPr>
            <a:endParaRPr lang="tr-TR" dirty="0" smtClean="0"/>
          </a:p>
          <a:p>
            <a:pPr marL="109728" indent="0">
              <a:buNone/>
            </a:pPr>
            <a:r>
              <a:rPr lang="tr-TR" dirty="0" smtClean="0"/>
              <a:t>Anestezi </a:t>
            </a:r>
            <a:r>
              <a:rPr lang="tr-TR" dirty="0"/>
              <a:t>verilmesi işlemi sırasında kullanılan kas gevşetici </a:t>
            </a:r>
            <a:r>
              <a:rPr lang="tr-TR" dirty="0" err="1"/>
              <a:t>vecuroniumdan</a:t>
            </a:r>
            <a:r>
              <a:rPr lang="tr-TR" dirty="0"/>
              <a:t> dolayı  hasta </a:t>
            </a:r>
            <a:r>
              <a:rPr lang="tr-TR" dirty="0" err="1"/>
              <a:t>anaflaktik</a:t>
            </a:r>
            <a:r>
              <a:rPr lang="tr-TR" dirty="0"/>
              <a:t> şok geçirdi ve hayata döndürülemedi</a:t>
            </a:r>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548680"/>
            <a:ext cx="8291264" cy="701824"/>
          </a:xfrm>
        </p:spPr>
        <p:txBody>
          <a:bodyPr/>
          <a:lstStyle/>
          <a:p>
            <a:r>
              <a:rPr lang="tr-TR" b="1" dirty="0"/>
              <a:t>Örnek </a:t>
            </a:r>
            <a:r>
              <a:rPr lang="tr-TR" b="1" dirty="0" smtClean="0"/>
              <a:t>2: </a:t>
            </a:r>
            <a:endParaRPr lang="tr-TR" dirty="0"/>
          </a:p>
        </p:txBody>
      </p:sp>
      <p:sp>
        <p:nvSpPr>
          <p:cNvPr id="3" name="İçerik Yer Tutucusu 2"/>
          <p:cNvSpPr>
            <a:spLocks noGrp="1"/>
          </p:cNvSpPr>
          <p:nvPr>
            <p:ph idx="1"/>
          </p:nvPr>
        </p:nvSpPr>
        <p:spPr>
          <a:xfrm>
            <a:off x="457200" y="1196752"/>
            <a:ext cx="8229600" cy="5377784"/>
          </a:xfrm>
        </p:spPr>
        <p:txBody>
          <a:bodyPr>
            <a:noAutofit/>
          </a:bodyPr>
          <a:lstStyle/>
          <a:p>
            <a:pPr marL="109728" indent="0">
              <a:spcBef>
                <a:spcPts val="0"/>
              </a:spcBef>
              <a:buNone/>
            </a:pPr>
            <a:r>
              <a:rPr lang="tr-TR" sz="1800" dirty="0">
                <a:solidFill>
                  <a:schemeClr val="accent4">
                    <a:lumMod val="75000"/>
                  </a:schemeClr>
                </a:solidFill>
                <a:latin typeface="Trebuchet MS" pitchFamily="34" charset="0"/>
              </a:rPr>
              <a:t>Aşağıda verilen belgelerden hangisinin DOĞRU olduğunu belirtiniz</a:t>
            </a:r>
          </a:p>
          <a:p>
            <a:pPr marL="109728" indent="0">
              <a:spcBef>
                <a:spcPts val="0"/>
              </a:spcBef>
              <a:buNone/>
            </a:pPr>
            <a:endParaRPr lang="tr-TR" sz="1800" dirty="0">
              <a:solidFill>
                <a:schemeClr val="accent4">
                  <a:lumMod val="75000"/>
                </a:schemeClr>
              </a:solidFill>
              <a:latin typeface="Trebuchet MS" pitchFamily="34" charset="0"/>
            </a:endParaRPr>
          </a:p>
          <a:p>
            <a:pPr>
              <a:spcBef>
                <a:spcPts val="0"/>
              </a:spcBef>
            </a:pPr>
            <a:r>
              <a:rPr lang="tr-TR" sz="1800" dirty="0">
                <a:solidFill>
                  <a:schemeClr val="accent4">
                    <a:lumMod val="75000"/>
                  </a:schemeClr>
                </a:solidFill>
                <a:latin typeface="Trebuchet MS" pitchFamily="34" charset="0"/>
              </a:rPr>
              <a:t>(a) Bölüm I:    a) </a:t>
            </a:r>
            <a:r>
              <a:rPr lang="tr-TR" sz="1800" dirty="0" err="1">
                <a:solidFill>
                  <a:schemeClr val="accent4">
                    <a:lumMod val="75000"/>
                  </a:schemeClr>
                </a:solidFill>
                <a:latin typeface="Trebuchet MS" pitchFamily="34" charset="0"/>
              </a:rPr>
              <a:t>Primer</a:t>
            </a:r>
            <a:r>
              <a:rPr lang="tr-TR" sz="1800" dirty="0">
                <a:solidFill>
                  <a:schemeClr val="accent4">
                    <a:lumMod val="75000"/>
                  </a:schemeClr>
                </a:solidFill>
                <a:latin typeface="Trebuchet MS" pitchFamily="34" charset="0"/>
              </a:rPr>
              <a:t> akciğer </a:t>
            </a:r>
            <a:r>
              <a:rPr lang="tr-TR" sz="1800" dirty="0" err="1">
                <a:solidFill>
                  <a:schemeClr val="accent4">
                    <a:lumMod val="75000"/>
                  </a:schemeClr>
                </a:solidFill>
                <a:latin typeface="Trebuchet MS" pitchFamily="34" charset="0"/>
              </a:rPr>
              <a:t>skuamöz</a:t>
            </a:r>
            <a:r>
              <a:rPr lang="tr-TR" sz="1800" dirty="0">
                <a:solidFill>
                  <a:schemeClr val="accent4">
                    <a:lumMod val="75000"/>
                  </a:schemeClr>
                </a:solidFill>
                <a:latin typeface="Trebuchet MS" pitchFamily="34" charset="0"/>
              </a:rPr>
              <a:t> hücreli </a:t>
            </a:r>
            <a:r>
              <a:rPr lang="tr-TR" sz="1800" dirty="0" err="1">
                <a:solidFill>
                  <a:schemeClr val="accent4">
                    <a:lumMod val="75000"/>
                  </a:schemeClr>
                </a:solidFill>
                <a:latin typeface="Trebuchet MS" pitchFamily="34" charset="0"/>
              </a:rPr>
              <a:t>karsinom</a:t>
            </a:r>
            <a:r>
              <a:rPr lang="tr-TR" sz="1800" dirty="0">
                <a:solidFill>
                  <a:schemeClr val="accent4">
                    <a:lumMod val="75000"/>
                  </a:schemeClr>
                </a:solidFill>
                <a:latin typeface="Trebuchet MS" pitchFamily="34" charset="0"/>
              </a:rPr>
              <a:t>; </a:t>
            </a:r>
          </a:p>
          <a:p>
            <a:pPr marL="109728" indent="0">
              <a:spcBef>
                <a:spcPts val="0"/>
              </a:spcBef>
              <a:buNone/>
            </a:pPr>
            <a:endParaRPr lang="tr-TR" sz="1800" dirty="0">
              <a:solidFill>
                <a:schemeClr val="accent4">
                  <a:lumMod val="75000"/>
                </a:schemeClr>
              </a:solidFill>
              <a:latin typeface="Trebuchet MS" pitchFamily="34" charset="0"/>
            </a:endParaRPr>
          </a:p>
          <a:p>
            <a:pPr marL="109728" indent="0">
              <a:spcBef>
                <a:spcPts val="0"/>
              </a:spcBef>
              <a:buNone/>
            </a:pPr>
            <a:r>
              <a:rPr lang="tr-TR" sz="1800" dirty="0">
                <a:solidFill>
                  <a:schemeClr val="accent4">
                    <a:lumMod val="75000"/>
                  </a:schemeClr>
                </a:solidFill>
                <a:latin typeface="Trebuchet MS" pitchFamily="34" charset="0"/>
              </a:rPr>
              <a:t>                          </a:t>
            </a:r>
            <a:r>
              <a:rPr lang="tr-TR" sz="1800" dirty="0" smtClean="0">
                <a:solidFill>
                  <a:schemeClr val="accent4">
                    <a:lumMod val="75000"/>
                  </a:schemeClr>
                </a:solidFill>
                <a:latin typeface="Trebuchet MS" pitchFamily="34" charset="0"/>
              </a:rPr>
              <a:t>b</a:t>
            </a:r>
            <a:r>
              <a:rPr lang="tr-TR" sz="1800" dirty="0">
                <a:solidFill>
                  <a:schemeClr val="accent4">
                    <a:lumMod val="75000"/>
                  </a:schemeClr>
                </a:solidFill>
                <a:latin typeface="Trebuchet MS" pitchFamily="34" charset="0"/>
              </a:rPr>
              <a:t>) Akut </a:t>
            </a:r>
            <a:r>
              <a:rPr lang="tr-TR" sz="1800" dirty="0" err="1">
                <a:solidFill>
                  <a:schemeClr val="accent4">
                    <a:lumMod val="75000"/>
                  </a:schemeClr>
                </a:solidFill>
                <a:latin typeface="Trebuchet MS" pitchFamily="34" charset="0"/>
              </a:rPr>
              <a:t>anterolateral</a:t>
            </a:r>
            <a:r>
              <a:rPr lang="tr-TR" sz="1800" dirty="0">
                <a:solidFill>
                  <a:schemeClr val="accent4">
                    <a:lumMod val="75000"/>
                  </a:schemeClr>
                </a:solidFill>
                <a:latin typeface="Trebuchet MS" pitchFamily="34" charset="0"/>
              </a:rPr>
              <a:t> </a:t>
            </a:r>
            <a:r>
              <a:rPr lang="tr-TR" sz="1800" dirty="0" err="1">
                <a:solidFill>
                  <a:schemeClr val="accent4">
                    <a:lumMod val="75000"/>
                  </a:schemeClr>
                </a:solidFill>
                <a:latin typeface="Trebuchet MS" pitchFamily="34" charset="0"/>
              </a:rPr>
              <a:t>miyokard</a:t>
            </a:r>
            <a:r>
              <a:rPr lang="tr-TR" sz="1800" dirty="0">
                <a:solidFill>
                  <a:schemeClr val="accent4">
                    <a:lumMod val="75000"/>
                  </a:schemeClr>
                </a:solidFill>
                <a:latin typeface="Trebuchet MS" pitchFamily="34" charset="0"/>
              </a:rPr>
              <a:t> enfarktüs. </a:t>
            </a:r>
          </a:p>
          <a:p>
            <a:pPr marL="109728" indent="0">
              <a:spcBef>
                <a:spcPts val="0"/>
              </a:spcBef>
              <a:buNone/>
            </a:pPr>
            <a:endParaRPr lang="tr-TR" sz="1800" dirty="0">
              <a:solidFill>
                <a:schemeClr val="accent4">
                  <a:lumMod val="75000"/>
                </a:schemeClr>
              </a:solidFill>
              <a:latin typeface="Trebuchet MS" pitchFamily="34" charset="0"/>
            </a:endParaRPr>
          </a:p>
          <a:p>
            <a:pPr marL="109728" indent="0">
              <a:spcBef>
                <a:spcPts val="0"/>
              </a:spcBef>
              <a:buNone/>
            </a:pPr>
            <a:r>
              <a:rPr lang="tr-TR" sz="1800" dirty="0">
                <a:solidFill>
                  <a:schemeClr val="accent4">
                    <a:lumMod val="75000"/>
                  </a:schemeClr>
                </a:solidFill>
                <a:latin typeface="Trebuchet MS" pitchFamily="34" charset="0"/>
              </a:rPr>
              <a:t>        </a:t>
            </a:r>
            <a:r>
              <a:rPr lang="tr-TR" sz="1800" dirty="0" smtClean="0">
                <a:solidFill>
                  <a:schemeClr val="accent4">
                    <a:lumMod val="75000"/>
                  </a:schemeClr>
                </a:solidFill>
                <a:latin typeface="Trebuchet MS" pitchFamily="34" charset="0"/>
              </a:rPr>
              <a:t> Bölüm </a:t>
            </a:r>
            <a:r>
              <a:rPr lang="tr-TR" sz="1800" dirty="0">
                <a:solidFill>
                  <a:schemeClr val="accent4">
                    <a:lumMod val="75000"/>
                  </a:schemeClr>
                </a:solidFill>
                <a:latin typeface="Trebuchet MS" pitchFamily="34" charset="0"/>
              </a:rPr>
              <a:t>II:   Tip II diyabet </a:t>
            </a:r>
            <a:r>
              <a:rPr lang="tr-TR" sz="1800" dirty="0" err="1">
                <a:solidFill>
                  <a:schemeClr val="accent4">
                    <a:lumMod val="75000"/>
                  </a:schemeClr>
                </a:solidFill>
                <a:latin typeface="Trebuchet MS" pitchFamily="34" charset="0"/>
              </a:rPr>
              <a:t>mellitus</a:t>
            </a:r>
            <a:r>
              <a:rPr lang="tr-TR" sz="1800" dirty="0">
                <a:solidFill>
                  <a:schemeClr val="accent4">
                    <a:lumMod val="75000"/>
                  </a:schemeClr>
                </a:solidFill>
                <a:latin typeface="Trebuchet MS" pitchFamily="34" charset="0"/>
              </a:rPr>
              <a:t>  </a:t>
            </a:r>
          </a:p>
          <a:p>
            <a:pPr>
              <a:spcBef>
                <a:spcPts val="0"/>
              </a:spcBef>
            </a:pPr>
            <a:endParaRPr lang="tr-TR" sz="1800" dirty="0">
              <a:solidFill>
                <a:schemeClr val="accent4">
                  <a:lumMod val="75000"/>
                </a:schemeClr>
              </a:solidFill>
              <a:latin typeface="Trebuchet MS" pitchFamily="34" charset="0"/>
            </a:endParaRPr>
          </a:p>
          <a:p>
            <a:pPr>
              <a:spcBef>
                <a:spcPts val="0"/>
              </a:spcBef>
            </a:pPr>
            <a:r>
              <a:rPr lang="tr-TR" sz="1800" dirty="0">
                <a:solidFill>
                  <a:schemeClr val="accent4">
                    <a:lumMod val="75000"/>
                  </a:schemeClr>
                </a:solidFill>
                <a:latin typeface="Trebuchet MS" pitchFamily="34" charset="0"/>
              </a:rPr>
              <a:t>(b) Bölüm I :   a) Akut </a:t>
            </a:r>
            <a:r>
              <a:rPr lang="tr-TR" sz="1800" dirty="0" err="1">
                <a:solidFill>
                  <a:schemeClr val="accent4">
                    <a:lumMod val="75000"/>
                  </a:schemeClr>
                </a:solidFill>
                <a:latin typeface="Trebuchet MS" pitchFamily="34" charset="0"/>
              </a:rPr>
              <a:t>miyokard</a:t>
            </a:r>
            <a:r>
              <a:rPr lang="tr-TR" sz="1800" dirty="0">
                <a:solidFill>
                  <a:schemeClr val="accent4">
                    <a:lumMod val="75000"/>
                  </a:schemeClr>
                </a:solidFill>
                <a:latin typeface="Trebuchet MS" pitchFamily="34" charset="0"/>
              </a:rPr>
              <a:t> enfarktüs; </a:t>
            </a:r>
          </a:p>
          <a:p>
            <a:pPr marL="109728" indent="0">
              <a:spcBef>
                <a:spcPts val="0"/>
              </a:spcBef>
              <a:buNone/>
            </a:pPr>
            <a:endParaRPr lang="tr-TR" sz="1800" dirty="0">
              <a:solidFill>
                <a:schemeClr val="accent4">
                  <a:lumMod val="75000"/>
                </a:schemeClr>
              </a:solidFill>
              <a:latin typeface="Trebuchet MS" pitchFamily="34" charset="0"/>
            </a:endParaRPr>
          </a:p>
          <a:p>
            <a:pPr marL="109728" indent="0">
              <a:spcBef>
                <a:spcPts val="0"/>
              </a:spcBef>
              <a:buNone/>
            </a:pPr>
            <a:r>
              <a:rPr lang="tr-TR" sz="1800" dirty="0">
                <a:solidFill>
                  <a:schemeClr val="accent4">
                    <a:lumMod val="75000"/>
                  </a:schemeClr>
                </a:solidFill>
                <a:latin typeface="Trebuchet MS" pitchFamily="34" charset="0"/>
              </a:rPr>
              <a:t>                         </a:t>
            </a:r>
            <a:r>
              <a:rPr lang="tr-TR" sz="1800" dirty="0" smtClean="0">
                <a:solidFill>
                  <a:schemeClr val="accent4">
                    <a:lumMod val="75000"/>
                  </a:schemeClr>
                </a:solidFill>
                <a:latin typeface="Trebuchet MS" pitchFamily="34" charset="0"/>
              </a:rPr>
              <a:t> b</a:t>
            </a:r>
            <a:r>
              <a:rPr lang="tr-TR" sz="1800" dirty="0">
                <a:solidFill>
                  <a:schemeClr val="accent4">
                    <a:lumMod val="75000"/>
                  </a:schemeClr>
                </a:solidFill>
                <a:latin typeface="Trebuchet MS" pitchFamily="34" charset="0"/>
              </a:rPr>
              <a:t>) Akciğer </a:t>
            </a:r>
            <a:r>
              <a:rPr lang="tr-TR" sz="1800" dirty="0" err="1">
                <a:solidFill>
                  <a:schemeClr val="accent4">
                    <a:lumMod val="75000"/>
                  </a:schemeClr>
                </a:solidFill>
                <a:latin typeface="Trebuchet MS" pitchFamily="34" charset="0"/>
              </a:rPr>
              <a:t>neoplazmı</a:t>
            </a:r>
            <a:r>
              <a:rPr lang="tr-TR" sz="1800" dirty="0">
                <a:solidFill>
                  <a:schemeClr val="accent4">
                    <a:lumMod val="75000"/>
                  </a:schemeClr>
                </a:solidFill>
                <a:latin typeface="Trebuchet MS" pitchFamily="34" charset="0"/>
              </a:rPr>
              <a:t>.</a:t>
            </a:r>
          </a:p>
          <a:p>
            <a:pPr marL="109728" indent="0">
              <a:spcBef>
                <a:spcPts val="0"/>
              </a:spcBef>
              <a:buNone/>
            </a:pPr>
            <a:endParaRPr lang="tr-TR" sz="1800" dirty="0">
              <a:solidFill>
                <a:schemeClr val="accent4">
                  <a:lumMod val="75000"/>
                </a:schemeClr>
              </a:solidFill>
              <a:latin typeface="Trebuchet MS" pitchFamily="34" charset="0"/>
            </a:endParaRPr>
          </a:p>
          <a:p>
            <a:pPr marL="109728" indent="0">
              <a:spcBef>
                <a:spcPts val="0"/>
              </a:spcBef>
              <a:buNone/>
            </a:pPr>
            <a:r>
              <a:rPr lang="tr-TR" sz="1800" dirty="0">
                <a:solidFill>
                  <a:schemeClr val="accent4">
                    <a:lumMod val="75000"/>
                  </a:schemeClr>
                </a:solidFill>
                <a:latin typeface="Trebuchet MS" pitchFamily="34" charset="0"/>
              </a:rPr>
              <a:t>         </a:t>
            </a:r>
            <a:r>
              <a:rPr lang="tr-TR" sz="1800" dirty="0" smtClean="0">
                <a:solidFill>
                  <a:schemeClr val="accent4">
                    <a:lumMod val="75000"/>
                  </a:schemeClr>
                </a:solidFill>
                <a:latin typeface="Trebuchet MS" pitchFamily="34" charset="0"/>
              </a:rPr>
              <a:t>Bölüm II:     </a:t>
            </a:r>
            <a:r>
              <a:rPr lang="tr-TR" sz="1800" dirty="0">
                <a:solidFill>
                  <a:schemeClr val="accent4">
                    <a:lumMod val="75000"/>
                  </a:schemeClr>
                </a:solidFill>
                <a:latin typeface="Trebuchet MS" pitchFamily="34" charset="0"/>
              </a:rPr>
              <a:t>Tip II diyabet </a:t>
            </a:r>
            <a:r>
              <a:rPr lang="tr-TR" sz="1800" dirty="0" err="1">
                <a:solidFill>
                  <a:schemeClr val="accent4">
                    <a:lumMod val="75000"/>
                  </a:schemeClr>
                </a:solidFill>
                <a:latin typeface="Trebuchet MS" pitchFamily="34" charset="0"/>
              </a:rPr>
              <a:t>mellitus</a:t>
            </a:r>
            <a:endParaRPr lang="tr-TR" sz="1800" dirty="0">
              <a:solidFill>
                <a:schemeClr val="accent4">
                  <a:lumMod val="75000"/>
                </a:schemeClr>
              </a:solidFill>
              <a:latin typeface="Trebuchet MS" pitchFamily="34" charset="0"/>
            </a:endParaRPr>
          </a:p>
          <a:p>
            <a:pPr marL="109728" indent="0">
              <a:spcBef>
                <a:spcPts val="0"/>
              </a:spcBef>
              <a:buNone/>
            </a:pPr>
            <a:endParaRPr lang="tr-TR" sz="1800" dirty="0">
              <a:solidFill>
                <a:schemeClr val="accent4">
                  <a:lumMod val="75000"/>
                </a:schemeClr>
              </a:solidFill>
              <a:latin typeface="Trebuchet MS" pitchFamily="34" charset="0"/>
            </a:endParaRPr>
          </a:p>
          <a:p>
            <a:pPr>
              <a:spcBef>
                <a:spcPts val="0"/>
              </a:spcBef>
            </a:pPr>
            <a:r>
              <a:rPr lang="tr-TR" sz="1800" dirty="0">
                <a:solidFill>
                  <a:schemeClr val="accent4">
                    <a:lumMod val="75000"/>
                  </a:schemeClr>
                </a:solidFill>
                <a:latin typeface="Trebuchet MS" pitchFamily="34" charset="0"/>
              </a:rPr>
              <a:t>(c) Bölüm I:     a) Akut </a:t>
            </a:r>
            <a:r>
              <a:rPr lang="tr-TR" sz="1800" dirty="0" err="1">
                <a:solidFill>
                  <a:schemeClr val="accent4">
                    <a:lumMod val="75000"/>
                  </a:schemeClr>
                </a:solidFill>
                <a:latin typeface="Trebuchet MS" pitchFamily="34" charset="0"/>
              </a:rPr>
              <a:t>miyokard</a:t>
            </a:r>
            <a:r>
              <a:rPr lang="tr-TR" sz="1800" dirty="0">
                <a:solidFill>
                  <a:schemeClr val="accent4">
                    <a:lumMod val="75000"/>
                  </a:schemeClr>
                </a:solidFill>
                <a:latin typeface="Trebuchet MS" pitchFamily="34" charset="0"/>
              </a:rPr>
              <a:t> enfarktüs;</a:t>
            </a:r>
          </a:p>
          <a:p>
            <a:pPr>
              <a:spcBef>
                <a:spcPts val="0"/>
              </a:spcBef>
            </a:pPr>
            <a:endParaRPr lang="tr-TR" sz="1800" dirty="0">
              <a:solidFill>
                <a:schemeClr val="accent4">
                  <a:lumMod val="75000"/>
                </a:schemeClr>
              </a:solidFill>
              <a:latin typeface="Trebuchet MS" pitchFamily="34" charset="0"/>
            </a:endParaRPr>
          </a:p>
          <a:p>
            <a:pPr marL="109728" indent="0">
              <a:spcBef>
                <a:spcPts val="0"/>
              </a:spcBef>
              <a:buNone/>
            </a:pPr>
            <a:r>
              <a:rPr lang="tr-TR" sz="1800" dirty="0">
                <a:solidFill>
                  <a:schemeClr val="accent4">
                    <a:lumMod val="75000"/>
                  </a:schemeClr>
                </a:solidFill>
                <a:latin typeface="Trebuchet MS" pitchFamily="34" charset="0"/>
              </a:rPr>
              <a:t>                          </a:t>
            </a:r>
            <a:r>
              <a:rPr lang="tr-TR" sz="1800" dirty="0" smtClean="0">
                <a:solidFill>
                  <a:schemeClr val="accent4">
                    <a:lumMod val="75000"/>
                  </a:schemeClr>
                </a:solidFill>
                <a:latin typeface="Trebuchet MS" pitchFamily="34" charset="0"/>
              </a:rPr>
              <a:t> b</a:t>
            </a:r>
            <a:r>
              <a:rPr lang="tr-TR" sz="1800" dirty="0">
                <a:solidFill>
                  <a:schemeClr val="accent4">
                    <a:lumMod val="75000"/>
                  </a:schemeClr>
                </a:solidFill>
                <a:latin typeface="Trebuchet MS" pitchFamily="34" charset="0"/>
              </a:rPr>
              <a:t>) Tip II diyabet </a:t>
            </a:r>
            <a:r>
              <a:rPr lang="tr-TR" sz="1800" dirty="0" err="1">
                <a:solidFill>
                  <a:schemeClr val="accent4">
                    <a:lumMod val="75000"/>
                  </a:schemeClr>
                </a:solidFill>
                <a:latin typeface="Trebuchet MS" pitchFamily="34" charset="0"/>
              </a:rPr>
              <a:t>mellitus</a:t>
            </a:r>
            <a:r>
              <a:rPr lang="tr-TR" sz="1800" dirty="0">
                <a:solidFill>
                  <a:schemeClr val="accent4">
                    <a:lumMod val="75000"/>
                  </a:schemeClr>
                </a:solidFill>
                <a:latin typeface="Trebuchet MS" pitchFamily="34" charset="0"/>
              </a:rPr>
              <a:t>. </a:t>
            </a:r>
          </a:p>
          <a:p>
            <a:pPr marL="109728" indent="0">
              <a:spcBef>
                <a:spcPts val="0"/>
              </a:spcBef>
              <a:buNone/>
            </a:pPr>
            <a:r>
              <a:rPr lang="tr-TR" sz="1800" dirty="0">
                <a:solidFill>
                  <a:schemeClr val="accent4">
                    <a:lumMod val="75000"/>
                  </a:schemeClr>
                </a:solidFill>
                <a:latin typeface="Trebuchet MS" pitchFamily="34" charset="0"/>
              </a:rPr>
              <a:t>   </a:t>
            </a:r>
          </a:p>
          <a:p>
            <a:pPr marL="109728" indent="0">
              <a:spcBef>
                <a:spcPts val="0"/>
              </a:spcBef>
              <a:buNone/>
            </a:pPr>
            <a:r>
              <a:rPr lang="tr-TR" sz="1800" dirty="0">
                <a:solidFill>
                  <a:schemeClr val="accent4">
                    <a:lumMod val="75000"/>
                  </a:schemeClr>
                </a:solidFill>
                <a:latin typeface="Trebuchet MS" pitchFamily="34" charset="0"/>
              </a:rPr>
              <a:t>         </a:t>
            </a:r>
            <a:r>
              <a:rPr lang="tr-TR" sz="1800" dirty="0" smtClean="0">
                <a:solidFill>
                  <a:schemeClr val="accent4">
                    <a:lumMod val="75000"/>
                  </a:schemeClr>
                </a:solidFill>
                <a:latin typeface="Trebuchet MS" pitchFamily="34" charset="0"/>
              </a:rPr>
              <a:t>Bölüm II:     </a:t>
            </a:r>
            <a:r>
              <a:rPr lang="tr-TR" sz="1800" dirty="0" err="1" smtClean="0">
                <a:solidFill>
                  <a:schemeClr val="accent4">
                    <a:lumMod val="75000"/>
                  </a:schemeClr>
                </a:solidFill>
                <a:latin typeface="Trebuchet MS" pitchFamily="34" charset="0"/>
              </a:rPr>
              <a:t>Primer</a:t>
            </a:r>
            <a:r>
              <a:rPr lang="tr-TR" sz="1800" dirty="0" smtClean="0">
                <a:solidFill>
                  <a:schemeClr val="accent4">
                    <a:lumMod val="75000"/>
                  </a:schemeClr>
                </a:solidFill>
                <a:latin typeface="Trebuchet MS" pitchFamily="34" charset="0"/>
              </a:rPr>
              <a:t> </a:t>
            </a:r>
            <a:r>
              <a:rPr lang="tr-TR" sz="1800" dirty="0">
                <a:solidFill>
                  <a:schemeClr val="accent4">
                    <a:lumMod val="75000"/>
                  </a:schemeClr>
                </a:solidFill>
                <a:latin typeface="Trebuchet MS" pitchFamily="34" charset="0"/>
              </a:rPr>
              <a:t>akciğer </a:t>
            </a:r>
            <a:r>
              <a:rPr lang="tr-TR" sz="1800" dirty="0" err="1">
                <a:solidFill>
                  <a:schemeClr val="accent4">
                    <a:lumMod val="75000"/>
                  </a:schemeClr>
                </a:solidFill>
                <a:latin typeface="Trebuchet MS" pitchFamily="34" charset="0"/>
              </a:rPr>
              <a:t>karsinomu</a:t>
            </a:r>
            <a:endParaRPr lang="tr-TR" sz="1800" dirty="0">
              <a:solidFill>
                <a:schemeClr val="accent4">
                  <a:lumMod val="75000"/>
                </a:schemeClr>
              </a:solidFill>
              <a:latin typeface="Trebuchet MS" pitchFamily="34" charset="0"/>
            </a:endParaRPr>
          </a:p>
          <a:p>
            <a:pPr marL="109728" indent="0">
              <a:spcBef>
                <a:spcPts val="0"/>
              </a:spcBef>
              <a:buNone/>
            </a:pPr>
            <a:endParaRPr lang="tr-TR" sz="1800" dirty="0">
              <a:solidFill>
                <a:schemeClr val="accent4">
                  <a:lumMod val="75000"/>
                </a:schemeClr>
              </a:solidFill>
              <a:latin typeface="Trebuchet MS" pitchFamily="34" charset="0"/>
            </a:endParaRPr>
          </a:p>
        </p:txBody>
      </p:sp>
    </p:spTree>
    <p:extLst>
      <p:ext uri="{BB962C8B-B14F-4D97-AF65-F5344CB8AC3E}">
        <p14:creationId xmlns:p14="http://schemas.microsoft.com/office/powerpoint/2010/main" val="237337360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VAKA-38:</a:t>
            </a:r>
            <a:r>
              <a:rPr lang="tr-TR" b="1" dirty="0" smtClean="0"/>
              <a:t/>
            </a:r>
            <a:br>
              <a:rPr lang="tr-TR" b="1" dirty="0" smtClean="0"/>
            </a:br>
            <a:r>
              <a:rPr lang="tr-TR" b="1" dirty="0" smtClean="0"/>
              <a:t>Kan </a:t>
            </a:r>
            <a:r>
              <a:rPr lang="tr-TR" b="1" dirty="0"/>
              <a:t>nakli ve AIDS</a:t>
            </a:r>
            <a:r>
              <a:rPr lang="tr-TR" dirty="0"/>
              <a:t/>
            </a:r>
            <a:br>
              <a:rPr lang="tr-TR" dirty="0"/>
            </a:br>
            <a:endParaRPr lang="tr-TR" dirty="0"/>
          </a:p>
        </p:txBody>
      </p:sp>
      <p:sp>
        <p:nvSpPr>
          <p:cNvPr id="3" name="İçerik Yer Tutucusu 2"/>
          <p:cNvSpPr>
            <a:spLocks noGrp="1"/>
          </p:cNvSpPr>
          <p:nvPr>
            <p:ph idx="1"/>
          </p:nvPr>
        </p:nvSpPr>
        <p:spPr>
          <a:xfrm>
            <a:off x="457200" y="2132856"/>
            <a:ext cx="8435280" cy="4441680"/>
          </a:xfrm>
        </p:spPr>
        <p:txBody>
          <a:bodyPr>
            <a:normAutofit fontScale="77500" lnSpcReduction="20000"/>
          </a:bodyPr>
          <a:lstStyle/>
          <a:p>
            <a:pPr marL="109728" indent="0">
              <a:buNone/>
            </a:pPr>
            <a:r>
              <a:rPr lang="tr-TR" dirty="0" smtClean="0"/>
              <a:t>Mühendis </a:t>
            </a:r>
            <a:r>
              <a:rPr lang="tr-TR" dirty="0"/>
              <a:t>olan 34 yaşında bir erkek solunum yetmezliğinden dolayı hastanede hayatını kaybetti.  Hasta yoğun tedavi için 20 günlüğüne hastaneye yatırılmıştı.  2 yıl önce hastada  AIDS (</a:t>
            </a:r>
            <a:r>
              <a:rPr lang="tr-TR" dirty="0" err="1"/>
              <a:t>seropozitif</a:t>
            </a:r>
            <a:r>
              <a:rPr lang="tr-TR" dirty="0"/>
              <a:t>) teşhis edilmişti (ilk teşhis: </a:t>
            </a:r>
            <a:r>
              <a:rPr lang="tr-TR" dirty="0" err="1"/>
              <a:t>pneumocystis</a:t>
            </a:r>
            <a:r>
              <a:rPr lang="tr-TR" dirty="0"/>
              <a:t>).  </a:t>
            </a:r>
            <a:endParaRPr lang="tr-TR" dirty="0" smtClean="0"/>
          </a:p>
          <a:p>
            <a:pPr marL="109728" indent="0">
              <a:buNone/>
            </a:pPr>
            <a:endParaRPr lang="tr-TR" dirty="0"/>
          </a:p>
          <a:p>
            <a:pPr marL="109728" indent="0">
              <a:buNone/>
            </a:pPr>
            <a:r>
              <a:rPr lang="tr-TR" dirty="0" smtClean="0"/>
              <a:t>Hastanın </a:t>
            </a:r>
            <a:r>
              <a:rPr lang="tr-TR" dirty="0"/>
              <a:t>hastaneye kaldırılma nedeni </a:t>
            </a:r>
            <a:r>
              <a:rPr lang="tr-TR" dirty="0" err="1"/>
              <a:t>Kaposi</a:t>
            </a:r>
            <a:r>
              <a:rPr lang="tr-TR" dirty="0"/>
              <a:t> sarkomu ve </a:t>
            </a:r>
            <a:r>
              <a:rPr lang="tr-TR" dirty="0" err="1"/>
              <a:t>pulmoner</a:t>
            </a:r>
            <a:r>
              <a:rPr lang="tr-TR" dirty="0"/>
              <a:t> ataklardı.  Ayrıca hastada </a:t>
            </a:r>
            <a:r>
              <a:rPr lang="tr-TR" dirty="0" err="1"/>
              <a:t>özafagus</a:t>
            </a:r>
            <a:r>
              <a:rPr lang="tr-TR" dirty="0"/>
              <a:t> </a:t>
            </a:r>
            <a:r>
              <a:rPr lang="tr-TR" dirty="0" err="1"/>
              <a:t>candidiasis</a:t>
            </a:r>
            <a:r>
              <a:rPr lang="tr-TR" dirty="0"/>
              <a:t> gelişti ve hasta aynı zamanda değişik bir </a:t>
            </a:r>
            <a:r>
              <a:rPr lang="tr-TR" dirty="0" err="1"/>
              <a:t>mikobakteri</a:t>
            </a:r>
            <a:r>
              <a:rPr lang="tr-TR" dirty="0"/>
              <a:t> taşıyıcısıydı.  Tehlikeli bir karşıdan karşıya geçişin neden olduğu bir araba kazasında gerekli olan kan nakli sonrasında hasta 5 yıl önce HIV enfeksiyonuna yakalanmıştı. </a:t>
            </a:r>
            <a:endParaRPr lang="tr-TR" dirty="0" smtClean="0"/>
          </a:p>
          <a:p>
            <a:pPr marL="109728" indent="0">
              <a:buNone/>
            </a:pPr>
            <a:endParaRPr lang="tr-TR" dirty="0"/>
          </a:p>
          <a:p>
            <a:pPr marL="109728" indent="0">
              <a:buNone/>
            </a:pPr>
            <a:r>
              <a:rPr lang="tr-TR" dirty="0" smtClean="0"/>
              <a:t> </a:t>
            </a:r>
            <a:r>
              <a:rPr lang="tr-TR" dirty="0"/>
              <a:t>Ayrıca hasta, HIV enfeksiyonu taşıdığını öğrendikten sonra yaşadığı ciddi depresyon nedeniyle de tedavi edilmişti.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VAKA-39:</a:t>
            </a:r>
            <a:r>
              <a:rPr lang="tr-TR" b="1" dirty="0" smtClean="0"/>
              <a:t/>
            </a:r>
            <a:br>
              <a:rPr lang="tr-TR" b="1" dirty="0" smtClean="0"/>
            </a:br>
            <a:r>
              <a:rPr lang="tr-TR" b="1" dirty="0" smtClean="0"/>
              <a:t>Ani </a:t>
            </a:r>
            <a:r>
              <a:rPr lang="tr-TR" b="1" dirty="0"/>
              <a:t>bebek ölümü sendromu </a:t>
            </a:r>
            <a:r>
              <a:rPr lang="tr-TR" dirty="0"/>
              <a:t/>
            </a:r>
            <a:br>
              <a:rPr lang="tr-TR" dirty="0"/>
            </a:br>
            <a:endParaRPr lang="tr-TR" dirty="0"/>
          </a:p>
        </p:txBody>
      </p:sp>
      <p:sp>
        <p:nvSpPr>
          <p:cNvPr id="3" name="İçerik Yer Tutucusu 2"/>
          <p:cNvSpPr>
            <a:spLocks noGrp="1"/>
          </p:cNvSpPr>
          <p:nvPr>
            <p:ph idx="1"/>
          </p:nvPr>
        </p:nvSpPr>
        <p:spPr>
          <a:xfrm>
            <a:off x="457200" y="2204864"/>
            <a:ext cx="8435280" cy="4369672"/>
          </a:xfrm>
        </p:spPr>
        <p:txBody>
          <a:bodyPr>
            <a:normAutofit lnSpcReduction="10000"/>
          </a:bodyPr>
          <a:lstStyle/>
          <a:p>
            <a:pPr marL="109728" indent="0">
              <a:buNone/>
            </a:pPr>
            <a:r>
              <a:rPr lang="tr-TR" dirty="0" smtClean="0"/>
              <a:t>18 </a:t>
            </a:r>
            <a:r>
              <a:rPr lang="tr-TR" dirty="0"/>
              <a:t>Mart 2003 tarihinde 2 aylık bir erkek bebek yatağında ölü bulundu.  Daha önce geçirilmiş bir hastalık bulunmamaktaydı ve yapılan otopsi akciğerlerde </a:t>
            </a:r>
            <a:r>
              <a:rPr lang="tr-TR" dirty="0" err="1"/>
              <a:t>konjesyon</a:t>
            </a:r>
            <a:r>
              <a:rPr lang="tr-TR" dirty="0"/>
              <a:t> olduğunu göstermesine rağmen otopsi uzmanı bunun ölüme neden olmadığını belirlemiştir.  </a:t>
            </a:r>
            <a:endParaRPr lang="tr-TR" dirty="0" smtClean="0"/>
          </a:p>
          <a:p>
            <a:pPr marL="109728" indent="0">
              <a:buNone/>
            </a:pPr>
            <a:endParaRPr lang="tr-TR" dirty="0"/>
          </a:p>
          <a:p>
            <a:pPr marL="109728" indent="0">
              <a:buNone/>
            </a:pPr>
            <a:r>
              <a:rPr lang="tr-TR" dirty="0" smtClean="0"/>
              <a:t>Bebeğin </a:t>
            </a:r>
            <a:r>
              <a:rPr lang="tr-TR" dirty="0"/>
              <a:t>ölümüne neden olan hiçbir neden bulunamadığı için ölüm nedeni ani bebek ölümü sendromu olarak belirlenmiştir.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VAKA-40:</a:t>
            </a:r>
            <a:r>
              <a:rPr lang="tr-TR" b="1" dirty="0" smtClean="0"/>
              <a:t/>
            </a:r>
            <a:br>
              <a:rPr lang="tr-TR" b="1" dirty="0" smtClean="0"/>
            </a:br>
            <a:r>
              <a:rPr lang="tr-TR" b="1" dirty="0" smtClean="0"/>
              <a:t>Ölüm </a:t>
            </a:r>
            <a:r>
              <a:rPr lang="tr-TR" b="1" dirty="0"/>
              <a:t>nedeninin değiştirilmesi </a:t>
            </a:r>
            <a:r>
              <a:rPr lang="tr-TR" dirty="0"/>
              <a:t/>
            </a:r>
            <a:br>
              <a:rPr lang="tr-TR" dirty="0"/>
            </a:br>
            <a:endParaRPr lang="tr-TR" dirty="0"/>
          </a:p>
        </p:txBody>
      </p:sp>
      <p:sp>
        <p:nvSpPr>
          <p:cNvPr id="3" name="İçerik Yer Tutucusu 2"/>
          <p:cNvSpPr>
            <a:spLocks noGrp="1"/>
          </p:cNvSpPr>
          <p:nvPr>
            <p:ph idx="1"/>
          </p:nvPr>
        </p:nvSpPr>
        <p:spPr>
          <a:xfrm>
            <a:off x="457200" y="2204864"/>
            <a:ext cx="8435280" cy="4369672"/>
          </a:xfrm>
        </p:spPr>
        <p:txBody>
          <a:bodyPr>
            <a:normAutofit fontScale="77500" lnSpcReduction="20000"/>
          </a:bodyPr>
          <a:lstStyle/>
          <a:p>
            <a:pPr marL="109728" indent="0">
              <a:buNone/>
            </a:pPr>
            <a:r>
              <a:rPr lang="tr-TR" dirty="0" smtClean="0"/>
              <a:t>60 </a:t>
            </a:r>
            <a:r>
              <a:rPr lang="tr-TR" dirty="0"/>
              <a:t>yaşında bir erkeğin 3 yıldır tekrarlayan </a:t>
            </a:r>
            <a:r>
              <a:rPr lang="tr-TR" dirty="0" err="1"/>
              <a:t>idiopatik</a:t>
            </a:r>
            <a:r>
              <a:rPr lang="tr-TR" dirty="0"/>
              <a:t> </a:t>
            </a:r>
            <a:r>
              <a:rPr lang="tr-TR" dirty="0" err="1"/>
              <a:t>pankreatit</a:t>
            </a:r>
            <a:r>
              <a:rPr lang="tr-TR" dirty="0"/>
              <a:t> hastası olduğu teşhis edilmişti.  Hastanın tıbbi hikayesinde tip 1 diyabet </a:t>
            </a:r>
            <a:r>
              <a:rPr lang="tr-TR" dirty="0" err="1"/>
              <a:t>mellitus</a:t>
            </a:r>
            <a:r>
              <a:rPr lang="tr-TR" dirty="0"/>
              <a:t>, </a:t>
            </a:r>
            <a:r>
              <a:rPr lang="tr-TR" dirty="0" err="1"/>
              <a:t>litotripsi</a:t>
            </a:r>
            <a:r>
              <a:rPr lang="tr-TR" dirty="0"/>
              <a:t> gerektiren </a:t>
            </a:r>
            <a:r>
              <a:rPr lang="tr-TR" dirty="0" err="1"/>
              <a:t>nefrolitiyazis</a:t>
            </a:r>
            <a:r>
              <a:rPr lang="tr-TR" dirty="0"/>
              <a:t> ve </a:t>
            </a:r>
            <a:r>
              <a:rPr lang="tr-TR" dirty="0" err="1"/>
              <a:t>kolosistektomi</a:t>
            </a:r>
            <a:r>
              <a:rPr lang="tr-TR" dirty="0"/>
              <a:t> gerektiren </a:t>
            </a:r>
            <a:r>
              <a:rPr lang="tr-TR" dirty="0" err="1"/>
              <a:t>kolesistit</a:t>
            </a:r>
            <a:r>
              <a:rPr lang="tr-TR" dirty="0"/>
              <a:t> yer alıyordu.  </a:t>
            </a:r>
            <a:endParaRPr lang="tr-TR" dirty="0" smtClean="0"/>
          </a:p>
          <a:p>
            <a:endParaRPr lang="tr-TR" dirty="0"/>
          </a:p>
          <a:p>
            <a:pPr marL="109728" indent="0">
              <a:buNone/>
            </a:pPr>
            <a:r>
              <a:rPr lang="tr-TR" dirty="0" smtClean="0"/>
              <a:t>Hastada</a:t>
            </a:r>
            <a:r>
              <a:rPr lang="tr-TR" dirty="0"/>
              <a:t>, </a:t>
            </a:r>
            <a:r>
              <a:rPr lang="tr-TR" dirty="0" err="1"/>
              <a:t>pankreatik</a:t>
            </a:r>
            <a:r>
              <a:rPr lang="tr-TR" dirty="0"/>
              <a:t> apse ve peritonit teşhislerinin yapılmasına neden olan </a:t>
            </a:r>
            <a:r>
              <a:rPr lang="tr-TR" dirty="0" err="1"/>
              <a:t>abdominal</a:t>
            </a:r>
            <a:r>
              <a:rPr lang="tr-TR" dirty="0"/>
              <a:t> semptomlar vardı.  Tıbbi tedavi ve cerrahi drenaj </a:t>
            </a:r>
            <a:r>
              <a:rPr lang="tr-TR" dirty="0" err="1"/>
              <a:t>enflamatuar</a:t>
            </a:r>
            <a:r>
              <a:rPr lang="tr-TR" dirty="0"/>
              <a:t> süreçten çeşitli organizmaların üremesine yol açtı; sonrasında sistemik </a:t>
            </a:r>
            <a:r>
              <a:rPr lang="tr-TR" dirty="0" err="1"/>
              <a:t>sepsis</a:t>
            </a:r>
            <a:r>
              <a:rPr lang="tr-TR" dirty="0"/>
              <a:t> ve </a:t>
            </a:r>
            <a:r>
              <a:rPr lang="tr-TR" dirty="0" err="1"/>
              <a:t>koagülopati</a:t>
            </a:r>
            <a:r>
              <a:rPr lang="tr-TR" dirty="0"/>
              <a:t> gelişti ve ölümle sonuçlandı.  </a:t>
            </a:r>
            <a:endParaRPr lang="tr-TR" dirty="0" smtClean="0"/>
          </a:p>
          <a:p>
            <a:endParaRPr lang="tr-TR" dirty="0"/>
          </a:p>
          <a:p>
            <a:pPr marL="109728" indent="0">
              <a:buNone/>
            </a:pPr>
            <a:r>
              <a:rPr lang="tr-TR" dirty="0" smtClean="0"/>
              <a:t>Hastanın </a:t>
            </a:r>
            <a:r>
              <a:rPr lang="tr-TR" dirty="0"/>
              <a:t>ailesi başlangıçta otopsi yapılmasını reddetti ve ölüm formunda yer alan ölüm nedeni ifadesi görevli doktor tarafından aşağıdaki gibi belirtilmiştir: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96752"/>
            <a:ext cx="8229600" cy="936104"/>
          </a:xfrm>
        </p:spPr>
        <p:txBody>
          <a:bodyPr>
            <a:normAutofit fontScale="90000"/>
          </a:bodyPr>
          <a:lstStyle/>
          <a:p>
            <a:pPr>
              <a:lnSpc>
                <a:spcPts val="4320"/>
              </a:lnSpc>
            </a:pPr>
            <a:r>
              <a:rPr lang="tr-TR" b="1" dirty="0" smtClean="0"/>
              <a:t>Ölüm </a:t>
            </a:r>
            <a:r>
              <a:rPr lang="tr-TR" b="1" dirty="0"/>
              <a:t>nedeninin değiştirilmesi </a:t>
            </a:r>
            <a:r>
              <a:rPr lang="tr-TR" dirty="0"/>
              <a:t/>
            </a:r>
            <a:br>
              <a:rPr lang="tr-TR" dirty="0"/>
            </a:br>
            <a:endParaRPr lang="tr-TR" dirty="0"/>
          </a:p>
        </p:txBody>
      </p:sp>
      <p:sp>
        <p:nvSpPr>
          <p:cNvPr id="3" name="İçerik Yer Tutucusu 2"/>
          <p:cNvSpPr>
            <a:spLocks noGrp="1"/>
          </p:cNvSpPr>
          <p:nvPr>
            <p:ph idx="1"/>
          </p:nvPr>
        </p:nvSpPr>
        <p:spPr>
          <a:xfrm>
            <a:off x="457200" y="2276872"/>
            <a:ext cx="8435280" cy="4297664"/>
          </a:xfrm>
        </p:spPr>
        <p:txBody>
          <a:bodyPr>
            <a:normAutofit fontScale="70000" lnSpcReduction="20000"/>
          </a:bodyPr>
          <a:lstStyle/>
          <a:p>
            <a:pPr marL="109728" indent="0">
              <a:buNone/>
            </a:pPr>
            <a:r>
              <a:rPr lang="tr-TR" b="1" dirty="0"/>
              <a:t>Otopsi sonuçlarına bağlı olarak yapılan değişiklikler</a:t>
            </a:r>
            <a:endParaRPr lang="tr-TR" dirty="0"/>
          </a:p>
          <a:p>
            <a:pPr marL="109728" indent="0">
              <a:buNone/>
            </a:pPr>
            <a:endParaRPr lang="tr-TR" dirty="0" smtClean="0"/>
          </a:p>
          <a:p>
            <a:pPr marL="109728" indent="0">
              <a:buNone/>
            </a:pPr>
            <a:r>
              <a:rPr lang="tr-TR" dirty="0" smtClean="0"/>
              <a:t>Yapılan </a:t>
            </a:r>
            <a:r>
              <a:rPr lang="tr-TR" dirty="0"/>
              <a:t>otopsi, yayılmış </a:t>
            </a:r>
            <a:r>
              <a:rPr lang="tr-TR" dirty="0" err="1"/>
              <a:t>intra-abdominal</a:t>
            </a:r>
            <a:r>
              <a:rPr lang="tr-TR" dirty="0"/>
              <a:t> apseler ortaya çıkardı.  Pankreas başı, </a:t>
            </a:r>
            <a:r>
              <a:rPr lang="tr-TR" dirty="0" err="1"/>
              <a:t>infiltratif</a:t>
            </a:r>
            <a:r>
              <a:rPr lang="tr-TR" dirty="0"/>
              <a:t> </a:t>
            </a:r>
            <a:r>
              <a:rPr lang="tr-TR" dirty="0" err="1"/>
              <a:t>musinöz</a:t>
            </a:r>
            <a:r>
              <a:rPr lang="tr-TR" dirty="0"/>
              <a:t> </a:t>
            </a:r>
            <a:r>
              <a:rPr lang="tr-TR" dirty="0" err="1"/>
              <a:t>kistadeno</a:t>
            </a:r>
            <a:r>
              <a:rPr lang="tr-TR" dirty="0"/>
              <a:t> </a:t>
            </a:r>
            <a:r>
              <a:rPr lang="tr-TR" dirty="0" err="1"/>
              <a:t>karsinom</a:t>
            </a:r>
            <a:r>
              <a:rPr lang="tr-TR" dirty="0"/>
              <a:t> olduğu mikroskobik olarak tespit edilmiş 3 </a:t>
            </a:r>
            <a:r>
              <a:rPr lang="tr-TR" dirty="0" err="1"/>
              <a:t>cm’lik</a:t>
            </a:r>
            <a:r>
              <a:rPr lang="tr-TR" dirty="0"/>
              <a:t> bir </a:t>
            </a:r>
            <a:r>
              <a:rPr lang="tr-TR" dirty="0" err="1"/>
              <a:t>musinöz</a:t>
            </a:r>
            <a:r>
              <a:rPr lang="tr-TR" dirty="0"/>
              <a:t> </a:t>
            </a:r>
            <a:r>
              <a:rPr lang="tr-TR" dirty="0" err="1"/>
              <a:t>kistik</a:t>
            </a:r>
            <a:r>
              <a:rPr lang="tr-TR" dirty="0"/>
              <a:t> </a:t>
            </a:r>
            <a:r>
              <a:rPr lang="tr-TR" dirty="0" err="1"/>
              <a:t>neoplazm</a:t>
            </a:r>
            <a:r>
              <a:rPr lang="tr-TR" dirty="0"/>
              <a:t> içeriyordu. </a:t>
            </a:r>
            <a:endParaRPr lang="tr-TR" dirty="0" smtClean="0"/>
          </a:p>
          <a:p>
            <a:pPr marL="109728" indent="0">
              <a:buNone/>
            </a:pPr>
            <a:endParaRPr lang="tr-TR" dirty="0"/>
          </a:p>
          <a:p>
            <a:pPr marL="109728" indent="0">
              <a:buNone/>
            </a:pPr>
            <a:r>
              <a:rPr lang="tr-TR" dirty="0" smtClean="0"/>
              <a:t>Akciğerlerde </a:t>
            </a:r>
            <a:r>
              <a:rPr lang="tr-TR" dirty="0" err="1"/>
              <a:t>metastatik</a:t>
            </a:r>
            <a:r>
              <a:rPr lang="tr-TR" dirty="0"/>
              <a:t> </a:t>
            </a:r>
            <a:r>
              <a:rPr lang="tr-TR" dirty="0" err="1"/>
              <a:t>adenokarsinom</a:t>
            </a:r>
            <a:r>
              <a:rPr lang="tr-TR" dirty="0"/>
              <a:t>,  </a:t>
            </a:r>
            <a:r>
              <a:rPr lang="tr-TR" dirty="0" err="1"/>
              <a:t>subkarinal</a:t>
            </a:r>
            <a:r>
              <a:rPr lang="tr-TR" dirty="0"/>
              <a:t> ve </a:t>
            </a:r>
            <a:r>
              <a:rPr lang="tr-TR" dirty="0" err="1"/>
              <a:t>pulmoner</a:t>
            </a:r>
            <a:r>
              <a:rPr lang="tr-TR" dirty="0"/>
              <a:t> </a:t>
            </a:r>
            <a:r>
              <a:rPr lang="tr-TR" dirty="0" err="1"/>
              <a:t>hiler</a:t>
            </a:r>
            <a:r>
              <a:rPr lang="tr-TR" dirty="0"/>
              <a:t> lenf </a:t>
            </a:r>
            <a:r>
              <a:rPr lang="tr-TR" dirty="0" err="1"/>
              <a:t>nodları</a:t>
            </a:r>
            <a:r>
              <a:rPr lang="tr-TR" dirty="0"/>
              <a:t>, </a:t>
            </a:r>
            <a:r>
              <a:rPr lang="tr-TR" dirty="0" err="1"/>
              <a:t>perirenal</a:t>
            </a:r>
            <a:r>
              <a:rPr lang="tr-TR" dirty="0"/>
              <a:t> yumuşak doku ve </a:t>
            </a:r>
            <a:r>
              <a:rPr lang="tr-TR" dirty="0" err="1"/>
              <a:t>peripankreatik</a:t>
            </a:r>
            <a:r>
              <a:rPr lang="tr-TR" dirty="0"/>
              <a:t> ve </a:t>
            </a:r>
            <a:r>
              <a:rPr lang="tr-TR" dirty="0" err="1"/>
              <a:t>periportal</a:t>
            </a:r>
            <a:r>
              <a:rPr lang="tr-TR" dirty="0"/>
              <a:t> lenf </a:t>
            </a:r>
            <a:r>
              <a:rPr lang="tr-TR" dirty="0" err="1"/>
              <a:t>nodları</a:t>
            </a:r>
            <a:r>
              <a:rPr lang="tr-TR" dirty="0"/>
              <a:t> bulunmuştu.  Ayrıca pankreasta, apselerle tutarlı </a:t>
            </a:r>
            <a:r>
              <a:rPr lang="tr-TR" dirty="0" err="1"/>
              <a:t>hemorojik</a:t>
            </a:r>
            <a:r>
              <a:rPr lang="tr-TR" dirty="0"/>
              <a:t> </a:t>
            </a:r>
            <a:r>
              <a:rPr lang="tr-TR" dirty="0" err="1"/>
              <a:t>kistik</a:t>
            </a:r>
            <a:r>
              <a:rPr lang="tr-TR" dirty="0"/>
              <a:t> alanlar ve </a:t>
            </a:r>
            <a:r>
              <a:rPr lang="tr-TR" dirty="0" err="1"/>
              <a:t>hemorojik</a:t>
            </a:r>
            <a:r>
              <a:rPr lang="tr-TR" dirty="0"/>
              <a:t> </a:t>
            </a:r>
            <a:r>
              <a:rPr lang="tr-TR" dirty="0" err="1"/>
              <a:t>psödokistler</a:t>
            </a:r>
            <a:r>
              <a:rPr lang="tr-TR" dirty="0"/>
              <a:t> görüldü. </a:t>
            </a:r>
            <a:endParaRPr lang="tr-TR" dirty="0" smtClean="0"/>
          </a:p>
          <a:p>
            <a:pPr marL="109728" indent="0">
              <a:buNone/>
            </a:pPr>
            <a:endParaRPr lang="tr-TR" dirty="0"/>
          </a:p>
          <a:p>
            <a:pPr marL="109728" indent="0">
              <a:buNone/>
            </a:pPr>
            <a:r>
              <a:rPr lang="tr-TR" dirty="0" smtClean="0"/>
              <a:t>Tümörün </a:t>
            </a:r>
            <a:r>
              <a:rPr lang="tr-TR" dirty="0"/>
              <a:t>yeri ve morfolojik özellikleri, tümörün </a:t>
            </a:r>
            <a:r>
              <a:rPr lang="tr-TR" dirty="0" err="1"/>
              <a:t>pankreatik</a:t>
            </a:r>
            <a:r>
              <a:rPr lang="tr-TR" dirty="0"/>
              <a:t> kanalı engellediğini ve bu durumun </a:t>
            </a:r>
            <a:r>
              <a:rPr lang="tr-TR" dirty="0" err="1"/>
              <a:t>pankreatite</a:t>
            </a:r>
            <a:r>
              <a:rPr lang="tr-TR" dirty="0"/>
              <a:t> ve </a:t>
            </a:r>
            <a:r>
              <a:rPr lang="tr-TR" dirty="0" err="1"/>
              <a:t>psödokist</a:t>
            </a:r>
            <a:r>
              <a:rPr lang="tr-TR" dirty="0"/>
              <a:t> oluşumuna neden olduğunu ortaya koymuştur.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18864" y="1143000"/>
            <a:ext cx="8229600" cy="1066800"/>
          </a:xfrm>
        </p:spPr>
        <p:txBody>
          <a:bodyPr>
            <a:normAutofit fontScale="90000"/>
          </a:bodyPr>
          <a:lstStyle/>
          <a:p>
            <a:r>
              <a:rPr lang="tr-TR" b="1" dirty="0" smtClean="0">
                <a:hlinkClick r:id="rId2" action="ppaction://hlinkfile"/>
              </a:rPr>
              <a:t>VAKA-41:</a:t>
            </a:r>
            <a:r>
              <a:rPr lang="tr-TR" b="1" dirty="0" smtClean="0"/>
              <a:t/>
            </a:r>
            <a:br>
              <a:rPr lang="tr-TR" b="1" dirty="0" smtClean="0"/>
            </a:br>
            <a:r>
              <a:rPr lang="tr-TR" b="1" dirty="0" smtClean="0"/>
              <a:t>Kaza </a:t>
            </a:r>
            <a:r>
              <a:rPr lang="tr-TR" b="1" dirty="0"/>
              <a:t>sonucu yaralanma ve depresyon </a:t>
            </a:r>
            <a:br>
              <a:rPr lang="tr-TR" b="1" dirty="0"/>
            </a:br>
            <a:endParaRPr lang="tr-TR" b="1" dirty="0"/>
          </a:p>
        </p:txBody>
      </p:sp>
      <p:sp>
        <p:nvSpPr>
          <p:cNvPr id="3" name="İçerik Yer Tutucusu 2"/>
          <p:cNvSpPr>
            <a:spLocks noGrp="1"/>
          </p:cNvSpPr>
          <p:nvPr>
            <p:ph idx="1"/>
          </p:nvPr>
        </p:nvSpPr>
        <p:spPr>
          <a:xfrm>
            <a:off x="457200" y="2492896"/>
            <a:ext cx="8435280" cy="4081640"/>
          </a:xfrm>
        </p:spPr>
        <p:txBody>
          <a:bodyPr>
            <a:normAutofit fontScale="77500" lnSpcReduction="20000"/>
          </a:bodyPr>
          <a:lstStyle/>
          <a:p>
            <a:pPr marL="109728" indent="0">
              <a:buNone/>
            </a:pPr>
            <a:r>
              <a:rPr lang="tr-TR" dirty="0" smtClean="0"/>
              <a:t>64 </a:t>
            </a:r>
            <a:r>
              <a:rPr lang="tr-TR" dirty="0"/>
              <a:t>yaşında bir kadın eşi tarafından gece ölü bulundu.  Buzdolabının yanında yerde yatıyordu ve yakınında kırık süt dolu bir bardak bulundu.  Yere düşmüş ve bir basamağa çarpmıştı.  </a:t>
            </a:r>
            <a:endParaRPr lang="tr-TR" dirty="0" smtClean="0"/>
          </a:p>
          <a:p>
            <a:pPr marL="109728" indent="0">
              <a:buNone/>
            </a:pPr>
            <a:endParaRPr lang="tr-TR" dirty="0" smtClean="0"/>
          </a:p>
          <a:p>
            <a:pPr marL="109728" indent="0">
              <a:buNone/>
            </a:pPr>
            <a:r>
              <a:rPr lang="tr-TR" dirty="0" smtClean="0"/>
              <a:t>Kişi </a:t>
            </a:r>
            <a:r>
              <a:rPr lang="tr-TR" dirty="0" err="1"/>
              <a:t>resüstasyon</a:t>
            </a:r>
            <a:r>
              <a:rPr lang="tr-TR" dirty="0"/>
              <a:t> sonrasında, göğüs ağrısından ve baş ağrısından şikayetçiydi.  Kişi acil servise ulaştırıldı.  Hasta 30 dakika sonra komaya girdi ve bir saat sonra hayatını kaybetti.  Yapılan otopsi, </a:t>
            </a:r>
            <a:r>
              <a:rPr lang="tr-TR" dirty="0" err="1"/>
              <a:t>petroz</a:t>
            </a:r>
            <a:r>
              <a:rPr lang="tr-TR" dirty="0"/>
              <a:t> kemiğin kırıldığını, </a:t>
            </a:r>
            <a:r>
              <a:rPr lang="tr-TR" dirty="0" err="1"/>
              <a:t>serebral</a:t>
            </a:r>
            <a:r>
              <a:rPr lang="tr-TR" dirty="0"/>
              <a:t> </a:t>
            </a:r>
            <a:r>
              <a:rPr lang="tr-TR" dirty="0" err="1"/>
              <a:t>hematom</a:t>
            </a:r>
            <a:r>
              <a:rPr lang="tr-TR" dirty="0"/>
              <a:t> olduğunu ve kaburgaların kırıldığını ortaya çıkardı.  </a:t>
            </a:r>
            <a:endParaRPr lang="tr-TR" dirty="0" smtClean="0"/>
          </a:p>
          <a:p>
            <a:pPr marL="109728" indent="0">
              <a:buNone/>
            </a:pPr>
            <a:endParaRPr lang="tr-TR" dirty="0"/>
          </a:p>
          <a:p>
            <a:pPr marL="109728" indent="0">
              <a:buNone/>
            </a:pPr>
            <a:r>
              <a:rPr lang="tr-TR" dirty="0" smtClean="0"/>
              <a:t>Bahsi </a:t>
            </a:r>
            <a:r>
              <a:rPr lang="tr-TR" dirty="0"/>
              <a:t>geçen hasta depresyondaydı ve 1 yıldır uyku bozukluğundan şikayetçiydi.  Çeşitli uyku ilaçları kullanıyordu.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VAKA-42:</a:t>
            </a:r>
            <a:r>
              <a:rPr lang="tr-TR" b="1" dirty="0" smtClean="0"/>
              <a:t/>
            </a:r>
            <a:br>
              <a:rPr lang="tr-TR" b="1" dirty="0" smtClean="0"/>
            </a:br>
            <a:r>
              <a:rPr lang="tr-TR" b="1" dirty="0" smtClean="0"/>
              <a:t>İşyerinde </a:t>
            </a:r>
            <a:r>
              <a:rPr lang="tr-TR" b="1" dirty="0"/>
              <a:t>yaralanma </a:t>
            </a:r>
            <a:br>
              <a:rPr lang="tr-TR" b="1" dirty="0"/>
            </a:br>
            <a:endParaRPr lang="tr-TR" b="1" dirty="0"/>
          </a:p>
        </p:txBody>
      </p:sp>
      <p:sp>
        <p:nvSpPr>
          <p:cNvPr id="3" name="İçerik Yer Tutucusu 2"/>
          <p:cNvSpPr>
            <a:spLocks noGrp="1"/>
          </p:cNvSpPr>
          <p:nvPr>
            <p:ph idx="1"/>
          </p:nvPr>
        </p:nvSpPr>
        <p:spPr>
          <a:xfrm>
            <a:off x="457200" y="2492896"/>
            <a:ext cx="8435280" cy="4081640"/>
          </a:xfrm>
        </p:spPr>
        <p:txBody>
          <a:bodyPr>
            <a:normAutofit fontScale="92500" lnSpcReduction="20000"/>
          </a:bodyPr>
          <a:lstStyle/>
          <a:p>
            <a:pPr marL="109728" indent="0">
              <a:buNone/>
            </a:pPr>
            <a:r>
              <a:rPr lang="tr-TR" dirty="0" smtClean="0"/>
              <a:t>49 </a:t>
            </a:r>
            <a:r>
              <a:rPr lang="tr-TR" dirty="0"/>
              <a:t>yaşında, bahçıvanlık yapan bir erkek sağ ayağında </a:t>
            </a:r>
            <a:r>
              <a:rPr lang="tr-TR" dirty="0" err="1"/>
              <a:t>enfekte</a:t>
            </a:r>
            <a:r>
              <a:rPr lang="tr-TR" dirty="0"/>
              <a:t> olmuş bir yara ile 15 Mayıs 2003 tarihinde acil servise gönderdi.  Tekrarlayan kasılmalar nedeniyle kişi hastaneye yatırıldı.  Muayeneyi yapan doktor </a:t>
            </a:r>
            <a:r>
              <a:rPr lang="tr-TR" dirty="0" err="1"/>
              <a:t>tetanoz</a:t>
            </a:r>
            <a:r>
              <a:rPr lang="tr-TR" dirty="0"/>
              <a:t> teşhisi koydu. </a:t>
            </a:r>
            <a:endParaRPr lang="tr-TR" dirty="0" smtClean="0"/>
          </a:p>
          <a:p>
            <a:pPr marL="109728" indent="0">
              <a:buNone/>
            </a:pPr>
            <a:endParaRPr lang="tr-TR" dirty="0" smtClean="0"/>
          </a:p>
          <a:p>
            <a:pPr marL="109728" indent="0">
              <a:buNone/>
            </a:pPr>
            <a:r>
              <a:rPr lang="tr-TR" dirty="0" smtClean="0"/>
              <a:t>Hastanın </a:t>
            </a:r>
            <a:r>
              <a:rPr lang="tr-TR" dirty="0"/>
              <a:t>eşi, 1 Nisan 2003 tarihinde bahçıvan olarak çalışırken bir bahçe tırmığının üzerine bastığını bildirdi.  Hasta </a:t>
            </a:r>
            <a:r>
              <a:rPr lang="tr-TR" dirty="0" err="1"/>
              <a:t>laserasyonu</a:t>
            </a:r>
            <a:r>
              <a:rPr lang="tr-TR" dirty="0"/>
              <a:t> kendisi tedavi etmişti.  Hasta, kasılmalar sırasında oluşan </a:t>
            </a:r>
            <a:r>
              <a:rPr lang="tr-TR" dirty="0" err="1"/>
              <a:t>asfeksi</a:t>
            </a:r>
            <a:r>
              <a:rPr lang="tr-TR" dirty="0"/>
              <a:t> nedeniyle 16 Mayıs 2003 tarihinde hayatını kaybetti. Yapılan otopsi teşhisi destekliyordu.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VAKA-43:</a:t>
            </a:r>
            <a:r>
              <a:rPr lang="tr-TR" b="1" dirty="0" smtClean="0"/>
              <a:t/>
            </a:r>
            <a:br>
              <a:rPr lang="tr-TR" b="1" dirty="0" smtClean="0"/>
            </a:br>
            <a:r>
              <a:rPr lang="tr-TR" b="1" dirty="0" smtClean="0"/>
              <a:t>Araç </a:t>
            </a:r>
            <a:r>
              <a:rPr lang="tr-TR" b="1" dirty="0"/>
              <a:t>kazasındaki sürücü </a:t>
            </a:r>
            <a:r>
              <a:rPr lang="tr-TR" dirty="0"/>
              <a:t/>
            </a:r>
            <a:br>
              <a:rPr lang="tr-TR" dirty="0"/>
            </a:br>
            <a:endParaRPr lang="tr-TR" dirty="0"/>
          </a:p>
        </p:txBody>
      </p:sp>
      <p:sp>
        <p:nvSpPr>
          <p:cNvPr id="3" name="İçerik Yer Tutucusu 2"/>
          <p:cNvSpPr>
            <a:spLocks noGrp="1"/>
          </p:cNvSpPr>
          <p:nvPr>
            <p:ph idx="1"/>
          </p:nvPr>
        </p:nvSpPr>
        <p:spPr>
          <a:xfrm>
            <a:off x="457200" y="2852936"/>
            <a:ext cx="8435280" cy="2088232"/>
          </a:xfrm>
        </p:spPr>
        <p:txBody>
          <a:bodyPr/>
          <a:lstStyle/>
          <a:p>
            <a:pPr marL="109728" indent="0">
              <a:buNone/>
            </a:pPr>
            <a:r>
              <a:rPr lang="tr-TR" dirty="0" smtClean="0"/>
              <a:t>49 </a:t>
            </a:r>
            <a:r>
              <a:rPr lang="tr-TR" dirty="0"/>
              <a:t>yaşında bir erkek dar bir yolda araba ile ağır yük kamyonunun çarpışmasından kısa bir süre sonra kafatasının kırılması sonucu hayatını kaybetti.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VAKA-44:</a:t>
            </a:r>
            <a:r>
              <a:rPr lang="tr-TR" b="1" dirty="0" smtClean="0"/>
              <a:t/>
            </a:r>
            <a:br>
              <a:rPr lang="tr-TR" b="1" dirty="0" smtClean="0"/>
            </a:br>
            <a:r>
              <a:rPr lang="tr-TR" b="1" dirty="0" smtClean="0"/>
              <a:t>Alkol kullanımı ve </a:t>
            </a:r>
            <a:r>
              <a:rPr lang="tr-TR" b="1" dirty="0"/>
              <a:t>taşıt kazası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fontScale="85000" lnSpcReduction="20000"/>
          </a:bodyPr>
          <a:lstStyle/>
          <a:p>
            <a:pPr marL="109728" indent="0">
              <a:buNone/>
            </a:pPr>
            <a:r>
              <a:rPr lang="tr-TR" dirty="0" smtClean="0"/>
              <a:t>2 </a:t>
            </a:r>
            <a:r>
              <a:rPr lang="tr-TR" dirty="0"/>
              <a:t>Ocak 2003 tarihinde, 21 yaşında bir kadın otomobil kazasında kritik bir şekilde yaralandı ve </a:t>
            </a:r>
            <a:r>
              <a:rPr lang="tr-TR" dirty="0" err="1"/>
              <a:t>serebral</a:t>
            </a:r>
            <a:r>
              <a:rPr lang="tr-TR" dirty="0"/>
              <a:t> </a:t>
            </a:r>
            <a:r>
              <a:rPr lang="tr-TR" dirty="0" err="1"/>
              <a:t>kontüzyona</a:t>
            </a:r>
            <a:r>
              <a:rPr lang="tr-TR" dirty="0"/>
              <a:t> sebep olan kafatası kırılması nedeniyle hastaneye getirildikten kısa bir süre sonra hayatını kaybetti. </a:t>
            </a:r>
            <a:endParaRPr lang="tr-TR" dirty="0" smtClean="0"/>
          </a:p>
          <a:p>
            <a:pPr marL="109728" indent="0">
              <a:buNone/>
            </a:pPr>
            <a:endParaRPr lang="tr-TR" dirty="0" smtClean="0"/>
          </a:p>
          <a:p>
            <a:pPr marL="109728" indent="0">
              <a:buNone/>
            </a:pPr>
            <a:r>
              <a:rPr lang="tr-TR" dirty="0" smtClean="0"/>
              <a:t> </a:t>
            </a:r>
            <a:r>
              <a:rPr lang="tr-TR" dirty="0"/>
              <a:t>Kişi, iki yol arasındaki köşede gece 2:15'te meydana gelen iki arabanın çarpışmasında arabalardan birinin sürücüsüydü.  Ölen kişi yol çizgisini geçmiş ve gelmekte olan bir araca önden çarpmıştı.  </a:t>
            </a:r>
            <a:endParaRPr lang="tr-TR" dirty="0" smtClean="0"/>
          </a:p>
          <a:p>
            <a:pPr marL="109728" indent="0">
              <a:buNone/>
            </a:pPr>
            <a:endParaRPr lang="tr-TR" dirty="0"/>
          </a:p>
          <a:p>
            <a:pPr marL="109728" indent="0">
              <a:buNone/>
            </a:pPr>
            <a:r>
              <a:rPr lang="tr-TR" dirty="0" smtClean="0"/>
              <a:t>Yapılan </a:t>
            </a:r>
            <a:r>
              <a:rPr lang="tr-TR" dirty="0"/>
              <a:t>otopsi sonucunda yaralanmalar olduğunu ve kan etanol seviyesinin yüzde 0.240 gram olduğunu göstermiştir.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VAKA-45:</a:t>
            </a:r>
            <a:r>
              <a:rPr lang="tr-TR" b="1" dirty="0" smtClean="0"/>
              <a:t/>
            </a:r>
            <a:br>
              <a:rPr lang="tr-TR" b="1" dirty="0" smtClean="0"/>
            </a:br>
            <a:r>
              <a:rPr lang="tr-TR" b="1" dirty="0" smtClean="0"/>
              <a:t>Arabanın </a:t>
            </a:r>
            <a:r>
              <a:rPr lang="tr-TR" b="1" dirty="0"/>
              <a:t>çarptığı yaya </a:t>
            </a:r>
            <a:br>
              <a:rPr lang="tr-TR" b="1" dirty="0"/>
            </a:br>
            <a:endParaRPr lang="tr-TR" b="1" dirty="0"/>
          </a:p>
        </p:txBody>
      </p:sp>
      <p:sp>
        <p:nvSpPr>
          <p:cNvPr id="3" name="İçerik Yer Tutucusu 2"/>
          <p:cNvSpPr>
            <a:spLocks noGrp="1"/>
          </p:cNvSpPr>
          <p:nvPr>
            <p:ph idx="1"/>
          </p:nvPr>
        </p:nvSpPr>
        <p:spPr>
          <a:xfrm>
            <a:off x="457200" y="2132856"/>
            <a:ext cx="8435280" cy="4441680"/>
          </a:xfrm>
        </p:spPr>
        <p:txBody>
          <a:bodyPr>
            <a:normAutofit fontScale="85000" lnSpcReduction="20000"/>
          </a:bodyPr>
          <a:lstStyle/>
          <a:p>
            <a:pPr marL="109728" indent="0">
              <a:buNone/>
            </a:pPr>
            <a:r>
              <a:rPr lang="tr-TR" dirty="0" smtClean="0"/>
              <a:t>59 </a:t>
            </a:r>
            <a:r>
              <a:rPr lang="tr-TR" dirty="0"/>
              <a:t>yaşında bir erkek 10 Şubat 2000 tarihinde hayatını kaybetti. Kişinin 20 yıllık insüline bağımlı olmayan diyabet hastalığı geçmişi vardı; son yıl diyabetik </a:t>
            </a:r>
            <a:r>
              <a:rPr lang="tr-TR" dirty="0" err="1"/>
              <a:t>prekomadan</a:t>
            </a:r>
            <a:r>
              <a:rPr lang="tr-TR" dirty="0"/>
              <a:t> şikayetçiydi. </a:t>
            </a:r>
            <a:endParaRPr lang="tr-TR" dirty="0" smtClean="0"/>
          </a:p>
          <a:p>
            <a:pPr marL="109728" indent="0">
              <a:buNone/>
            </a:pPr>
            <a:endParaRPr lang="tr-TR" dirty="0" smtClean="0"/>
          </a:p>
          <a:p>
            <a:pPr marL="109728" indent="0">
              <a:buNone/>
            </a:pPr>
            <a:r>
              <a:rPr lang="tr-TR" dirty="0" smtClean="0"/>
              <a:t>Ölümünden </a:t>
            </a:r>
            <a:r>
              <a:rPr lang="tr-TR" dirty="0"/>
              <a:t>bir yıl önce, akut </a:t>
            </a:r>
            <a:r>
              <a:rPr lang="tr-TR" dirty="0" err="1"/>
              <a:t>laterobazal</a:t>
            </a:r>
            <a:r>
              <a:rPr lang="tr-TR" dirty="0"/>
              <a:t> </a:t>
            </a:r>
            <a:r>
              <a:rPr lang="tr-TR" dirty="0" err="1"/>
              <a:t>transmural</a:t>
            </a:r>
            <a:r>
              <a:rPr lang="tr-TR" dirty="0"/>
              <a:t> </a:t>
            </a:r>
            <a:r>
              <a:rPr lang="tr-TR" dirty="0" err="1"/>
              <a:t>myokardiyal</a:t>
            </a:r>
            <a:r>
              <a:rPr lang="tr-TR" dirty="0"/>
              <a:t> enfarktüs gelişti ve kişi hastaneye yatırıldı.  Ölümünden sekiz gün önce, yolda karşıdan karşıya geçerken hastaya bir araba çarptı. </a:t>
            </a:r>
            <a:endParaRPr lang="tr-TR" dirty="0" smtClean="0"/>
          </a:p>
          <a:p>
            <a:pPr marL="109728" indent="0">
              <a:buNone/>
            </a:pPr>
            <a:endParaRPr lang="tr-TR" dirty="0"/>
          </a:p>
          <a:p>
            <a:pPr marL="109728" indent="0">
              <a:buNone/>
            </a:pPr>
            <a:r>
              <a:rPr lang="tr-TR" dirty="0" smtClean="0"/>
              <a:t>Kişinin </a:t>
            </a:r>
            <a:r>
              <a:rPr lang="tr-TR" dirty="0"/>
              <a:t>kaburgalarında ve göğüs kafesinde kırıklar vardı ve kişi hastaneye kaldırıldı.  10 Şubat’ta aynı bölgede yeni bir </a:t>
            </a:r>
            <a:r>
              <a:rPr lang="tr-TR" dirty="0" err="1"/>
              <a:t>myokardiyal</a:t>
            </a:r>
            <a:r>
              <a:rPr lang="tr-TR" dirty="0"/>
              <a:t> enfarktüs gelişir ve kişi hayatını kaybetti.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VAKA-46:</a:t>
            </a:r>
            <a:r>
              <a:rPr lang="tr-TR" b="1" dirty="0" smtClean="0"/>
              <a:t/>
            </a:r>
            <a:br>
              <a:rPr lang="tr-TR" b="1" dirty="0" smtClean="0"/>
            </a:br>
            <a:r>
              <a:rPr lang="tr-TR" b="1" dirty="0" smtClean="0"/>
              <a:t>Otopsinin </a:t>
            </a:r>
            <a:r>
              <a:rPr lang="tr-TR" b="1" dirty="0"/>
              <a:t>onayladığı kasıtlı olarak kendini silahla yaralama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normAutofit fontScale="92500" lnSpcReduction="20000"/>
          </a:bodyPr>
          <a:lstStyle/>
          <a:p>
            <a:pPr marL="109728" indent="0">
              <a:buNone/>
            </a:pPr>
            <a:r>
              <a:rPr lang="tr-TR" dirty="0" smtClean="0"/>
              <a:t>10 </a:t>
            </a:r>
            <a:r>
              <a:rPr lang="tr-TR" dirty="0"/>
              <a:t>Mayıs 2003 tarihinde 25 yaşında bir erkek başından aldığı kurşun yarasıyla hastaneye yatırıldı.  </a:t>
            </a:r>
            <a:endParaRPr lang="tr-TR" dirty="0" smtClean="0"/>
          </a:p>
          <a:p>
            <a:pPr marL="109728" indent="0">
              <a:buNone/>
            </a:pPr>
            <a:endParaRPr lang="tr-TR" dirty="0" smtClean="0"/>
          </a:p>
          <a:p>
            <a:pPr marL="109728" indent="0">
              <a:buNone/>
            </a:pPr>
            <a:r>
              <a:rPr lang="tr-TR" dirty="0" smtClean="0"/>
              <a:t>Silahla </a:t>
            </a:r>
            <a:r>
              <a:rPr lang="tr-TR" dirty="0"/>
              <a:t>yaklaşık olarak akşam saat 9’da ateş edildiği sırada kişi evinde, çalışma odasındaydı.  Kendini öldürme isteğini açıkça belirten bir mektup masanın üstündeydi.  </a:t>
            </a:r>
            <a:endParaRPr lang="tr-TR" dirty="0" smtClean="0"/>
          </a:p>
          <a:p>
            <a:pPr marL="109728" indent="0">
              <a:buNone/>
            </a:pPr>
            <a:endParaRPr lang="tr-TR" dirty="0"/>
          </a:p>
          <a:p>
            <a:pPr marL="109728" indent="0">
              <a:buNone/>
            </a:pPr>
            <a:r>
              <a:rPr lang="tr-TR" dirty="0" smtClean="0"/>
              <a:t>Kişi </a:t>
            </a:r>
            <a:r>
              <a:rPr lang="tr-TR" dirty="0"/>
              <a:t>aynı gün, akşam saat 11:05'te hayatını kaybetti.  Yapılan otopsi sağ şakakta bitişik atış yarası olduğunu gösterdi, bu da yapılan eylemin kasıtlı olduğunu ortaya koyuyordu.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548680"/>
            <a:ext cx="8229600" cy="778768"/>
          </a:xfrm>
        </p:spPr>
        <p:txBody>
          <a:bodyPr>
            <a:normAutofit/>
          </a:bodyPr>
          <a:lstStyle/>
          <a:p>
            <a:r>
              <a:rPr lang="tr-TR" sz="3600" dirty="0">
                <a:solidFill>
                  <a:srgbClr val="C00000"/>
                </a:solidFill>
              </a:rPr>
              <a:t>Ölüm nedeninin </a:t>
            </a:r>
            <a:r>
              <a:rPr lang="tr-TR" sz="3600" dirty="0" smtClean="0">
                <a:solidFill>
                  <a:srgbClr val="C00000"/>
                </a:solidFill>
              </a:rPr>
              <a:t>yazılması-3</a:t>
            </a:r>
            <a:endParaRPr lang="tr-TR" sz="3600" dirty="0"/>
          </a:p>
        </p:txBody>
      </p:sp>
      <p:sp>
        <p:nvSpPr>
          <p:cNvPr id="3" name="İçerik Yer Tutucusu 2"/>
          <p:cNvSpPr>
            <a:spLocks noGrp="1"/>
          </p:cNvSpPr>
          <p:nvPr>
            <p:ph idx="1"/>
          </p:nvPr>
        </p:nvSpPr>
        <p:spPr>
          <a:xfrm>
            <a:off x="323528" y="1340768"/>
            <a:ext cx="8229600" cy="5112568"/>
          </a:xfrm>
        </p:spPr>
        <p:txBody>
          <a:bodyPr>
            <a:noAutofit/>
          </a:bodyPr>
          <a:lstStyle/>
          <a:p>
            <a:pPr marL="109728" indent="0">
              <a:buNone/>
            </a:pPr>
            <a:r>
              <a:rPr lang="tr-TR" sz="1800" b="1" dirty="0" smtClean="0">
                <a:solidFill>
                  <a:srgbClr val="C00000"/>
                </a:solidFill>
              </a:rPr>
              <a:t>Ölüm </a:t>
            </a:r>
            <a:r>
              <a:rPr lang="tr-TR" sz="1800" b="1" dirty="0">
                <a:solidFill>
                  <a:srgbClr val="C00000"/>
                </a:solidFill>
              </a:rPr>
              <a:t>Nedeni Bölüm II ve diğer önemli </a:t>
            </a:r>
            <a:r>
              <a:rPr lang="tr-TR" sz="1800" b="1" dirty="0" smtClean="0">
                <a:solidFill>
                  <a:srgbClr val="C00000"/>
                </a:solidFill>
              </a:rPr>
              <a:t>durumlar</a:t>
            </a:r>
          </a:p>
          <a:p>
            <a:endParaRPr lang="tr-TR" sz="1800" dirty="0" smtClean="0"/>
          </a:p>
          <a:p>
            <a:pPr>
              <a:spcBef>
                <a:spcPts val="0"/>
              </a:spcBef>
            </a:pPr>
            <a:r>
              <a:rPr lang="tr-TR" sz="1800" dirty="0">
                <a:solidFill>
                  <a:schemeClr val="accent4">
                    <a:lumMod val="75000"/>
                  </a:schemeClr>
                </a:solidFill>
                <a:latin typeface="Trebuchet MS" pitchFamily="34" charset="0"/>
              </a:rPr>
              <a:t>Bölüm </a:t>
            </a:r>
            <a:r>
              <a:rPr lang="tr-TR" sz="1800" dirty="0" err="1">
                <a:solidFill>
                  <a:schemeClr val="accent4">
                    <a:lumMod val="75000"/>
                  </a:schemeClr>
                </a:solidFill>
                <a:latin typeface="Trebuchet MS" pitchFamily="34" charset="0"/>
              </a:rPr>
              <a:t>I'deki</a:t>
            </a:r>
            <a:r>
              <a:rPr lang="tr-TR" sz="1800" dirty="0">
                <a:solidFill>
                  <a:schemeClr val="accent4">
                    <a:lumMod val="75000"/>
                  </a:schemeClr>
                </a:solidFill>
                <a:latin typeface="Trebuchet MS" pitchFamily="34" charset="0"/>
              </a:rPr>
              <a:t> sıralamanın parçası olmamalarına rağmen ölümcül sonuca katkıda bulunan diğer önemli hastalıklar ve nedenleri yazılmalı, </a:t>
            </a:r>
          </a:p>
          <a:p>
            <a:pPr>
              <a:spcBef>
                <a:spcPts val="0"/>
              </a:spcBef>
            </a:pPr>
            <a:endParaRPr lang="tr-TR" sz="1800" dirty="0">
              <a:solidFill>
                <a:schemeClr val="accent4">
                  <a:lumMod val="75000"/>
                </a:schemeClr>
              </a:solidFill>
              <a:latin typeface="Trebuchet MS" pitchFamily="34" charset="0"/>
            </a:endParaRPr>
          </a:p>
          <a:p>
            <a:pPr>
              <a:spcBef>
                <a:spcPts val="0"/>
              </a:spcBef>
            </a:pPr>
            <a:r>
              <a:rPr lang="tr-TR" sz="1800" dirty="0">
                <a:solidFill>
                  <a:schemeClr val="accent4">
                    <a:lumMod val="75000"/>
                  </a:schemeClr>
                </a:solidFill>
                <a:latin typeface="Trebuchet MS" pitchFamily="34" charset="0"/>
              </a:rPr>
              <a:t>Hastalık dizinin başlangıç noktasını Bölüm </a:t>
            </a:r>
            <a:r>
              <a:rPr lang="tr-TR" sz="1800" dirty="0" err="1">
                <a:solidFill>
                  <a:schemeClr val="accent4">
                    <a:lumMod val="75000"/>
                  </a:schemeClr>
                </a:solidFill>
                <a:latin typeface="Trebuchet MS" pitchFamily="34" charset="0"/>
              </a:rPr>
              <a:t>I'de</a:t>
            </a:r>
            <a:r>
              <a:rPr lang="tr-TR" sz="1800" dirty="0">
                <a:solidFill>
                  <a:schemeClr val="accent4">
                    <a:lumMod val="75000"/>
                  </a:schemeClr>
                </a:solidFill>
                <a:latin typeface="Trebuchet MS" pitchFamily="34" charset="0"/>
              </a:rPr>
              <a:t> yer olmamasından dolayı Bölüm </a:t>
            </a:r>
            <a:r>
              <a:rPr lang="tr-TR" sz="1800" dirty="0" err="1">
                <a:solidFill>
                  <a:schemeClr val="accent4">
                    <a:lumMod val="75000"/>
                  </a:schemeClr>
                </a:solidFill>
                <a:latin typeface="Trebuchet MS" pitchFamily="34" charset="0"/>
              </a:rPr>
              <a:t>II'ye</a:t>
            </a:r>
            <a:r>
              <a:rPr lang="tr-TR" sz="1800" dirty="0">
                <a:solidFill>
                  <a:schemeClr val="accent4">
                    <a:lumMod val="75000"/>
                  </a:schemeClr>
                </a:solidFill>
                <a:latin typeface="Trebuchet MS" pitchFamily="34" charset="0"/>
              </a:rPr>
              <a:t> hiçbir zaman kaydırılmamalı,</a:t>
            </a:r>
          </a:p>
          <a:p>
            <a:pPr marL="109728" indent="0">
              <a:spcBef>
                <a:spcPts val="0"/>
              </a:spcBef>
              <a:buFont typeface="Georgia"/>
              <a:buNone/>
            </a:pPr>
            <a:endParaRPr lang="tr-TR" sz="1800" dirty="0">
              <a:solidFill>
                <a:schemeClr val="accent4">
                  <a:lumMod val="75000"/>
                </a:schemeClr>
              </a:solidFill>
              <a:latin typeface="Trebuchet MS" pitchFamily="34" charset="0"/>
            </a:endParaRPr>
          </a:p>
          <a:p>
            <a:pPr>
              <a:spcBef>
                <a:spcPts val="0"/>
              </a:spcBef>
              <a:buFont typeface="Georgia"/>
              <a:buChar char="─"/>
            </a:pPr>
            <a:r>
              <a:rPr lang="tr-TR" sz="1800" dirty="0">
                <a:solidFill>
                  <a:schemeClr val="accent4">
                    <a:lumMod val="75000"/>
                  </a:schemeClr>
                </a:solidFill>
                <a:latin typeface="Trebuchet MS" pitchFamily="34" charset="0"/>
              </a:rPr>
              <a:t>Bölüm </a:t>
            </a:r>
            <a:r>
              <a:rPr lang="tr-TR" sz="1800" dirty="0" err="1">
                <a:solidFill>
                  <a:schemeClr val="accent4">
                    <a:lumMod val="75000"/>
                  </a:schemeClr>
                </a:solidFill>
                <a:latin typeface="Trebuchet MS" pitchFamily="34" charset="0"/>
              </a:rPr>
              <a:t>I’in</a:t>
            </a:r>
            <a:r>
              <a:rPr lang="tr-TR" sz="1800" dirty="0">
                <a:solidFill>
                  <a:schemeClr val="accent4">
                    <a:lumMod val="75000"/>
                  </a:schemeClr>
                </a:solidFill>
                <a:latin typeface="Trebuchet MS" pitchFamily="34" charset="0"/>
              </a:rPr>
              <a:t> en alt satırına yazılan durum ya da olay, resmi ölüm istatistikleri için temel olarak kullanılacaktır.  </a:t>
            </a:r>
          </a:p>
          <a:p>
            <a:pPr marL="109728" indent="0">
              <a:spcBef>
                <a:spcPts val="0"/>
              </a:spcBef>
              <a:buFont typeface="Georgia"/>
              <a:buNone/>
            </a:pPr>
            <a:endParaRPr lang="tr-TR" sz="1800" dirty="0">
              <a:solidFill>
                <a:schemeClr val="accent4">
                  <a:lumMod val="75000"/>
                </a:schemeClr>
              </a:solidFill>
              <a:latin typeface="Trebuchet MS" pitchFamily="34" charset="0"/>
            </a:endParaRPr>
          </a:p>
          <a:p>
            <a:pPr>
              <a:spcBef>
                <a:spcPts val="0"/>
              </a:spcBef>
            </a:pPr>
            <a:r>
              <a:rPr lang="tr-TR" sz="1800" dirty="0">
                <a:solidFill>
                  <a:schemeClr val="accent4">
                    <a:lumMod val="75000"/>
                  </a:schemeClr>
                </a:solidFill>
                <a:latin typeface="Trebuchet MS" pitchFamily="34" charset="0"/>
              </a:rPr>
              <a:t>Etiyolojik ya da patolojik anlama ilaveten,  çok uzun bir süre sonra olsa bile, dokuların hasar görmesi veya fonksiyon bozukluğu nedeniyle doğrudan ölüm nedenlerine ortam hazırladığına inanıldığı durumlarda da önce gelen neden olarak değerlendirilmeli</a:t>
            </a:r>
          </a:p>
        </p:txBody>
      </p:sp>
    </p:spTree>
    <p:extLst>
      <p:ext uri="{BB962C8B-B14F-4D97-AF65-F5344CB8AC3E}">
        <p14:creationId xmlns:p14="http://schemas.microsoft.com/office/powerpoint/2010/main" val="77424345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VAKA-47:</a:t>
            </a:r>
            <a:r>
              <a:rPr lang="tr-TR" b="1" dirty="0" smtClean="0"/>
              <a:t/>
            </a:r>
            <a:br>
              <a:rPr lang="tr-TR" b="1" dirty="0" smtClean="0"/>
            </a:br>
            <a:r>
              <a:rPr lang="tr-TR" b="1" dirty="0" smtClean="0"/>
              <a:t>Depresyonun </a:t>
            </a:r>
            <a:r>
              <a:rPr lang="tr-TR" b="1" dirty="0"/>
              <a:t>neden olduğu intihar </a:t>
            </a:r>
            <a:r>
              <a:rPr lang="tr-TR" dirty="0"/>
              <a:t/>
            </a:r>
            <a:br>
              <a:rPr lang="tr-TR" dirty="0"/>
            </a:br>
            <a:endParaRPr lang="tr-TR" dirty="0"/>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err="1" smtClean="0"/>
              <a:t>Manik</a:t>
            </a:r>
            <a:r>
              <a:rPr lang="tr-TR" dirty="0" smtClean="0"/>
              <a:t> </a:t>
            </a:r>
            <a:r>
              <a:rPr lang="tr-TR" dirty="0"/>
              <a:t>depresif psikoz tedavisi olan 35 yaşındaki bir kadın lityum ile tedavi edilmekteydi ve hasta  düzensiz takip edilmekteydi. </a:t>
            </a:r>
            <a:endParaRPr lang="tr-TR" dirty="0" smtClean="0"/>
          </a:p>
          <a:p>
            <a:pPr marL="109728" indent="0">
              <a:buNone/>
            </a:pPr>
            <a:endParaRPr lang="tr-TR" dirty="0"/>
          </a:p>
          <a:p>
            <a:pPr marL="109728" indent="0">
              <a:buNone/>
            </a:pPr>
            <a:r>
              <a:rPr lang="tr-TR" dirty="0" smtClean="0"/>
              <a:t>Ambarın </a:t>
            </a:r>
            <a:r>
              <a:rPr lang="tr-TR" dirty="0"/>
              <a:t>kirişine asılmış bulunduğundan çoktan hayatını kaybetmişti.  Tek başına ve çok yalnız bir hayat sürüyordu (aile ya da akraba yok).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VAKA-48:</a:t>
            </a:r>
            <a:r>
              <a:rPr lang="tr-TR" b="1" dirty="0" smtClean="0"/>
              <a:t/>
            </a:r>
            <a:br>
              <a:rPr lang="tr-TR" b="1" dirty="0" smtClean="0"/>
            </a:br>
            <a:r>
              <a:rPr lang="tr-TR" b="1" dirty="0" smtClean="0"/>
              <a:t>Saldırı</a:t>
            </a:r>
            <a:r>
              <a:rPr lang="tr-TR" dirty="0"/>
              <a:t/>
            </a:r>
            <a:br>
              <a:rPr lang="tr-TR" dirty="0"/>
            </a:br>
            <a:endParaRPr lang="tr-TR" dirty="0"/>
          </a:p>
        </p:txBody>
      </p:sp>
      <p:sp>
        <p:nvSpPr>
          <p:cNvPr id="3" name="İçerik Yer Tutucusu 2"/>
          <p:cNvSpPr>
            <a:spLocks noGrp="1"/>
          </p:cNvSpPr>
          <p:nvPr>
            <p:ph idx="1"/>
          </p:nvPr>
        </p:nvSpPr>
        <p:spPr>
          <a:xfrm>
            <a:off x="457200" y="2060848"/>
            <a:ext cx="8435280" cy="4513688"/>
          </a:xfrm>
        </p:spPr>
        <p:txBody>
          <a:bodyPr/>
          <a:lstStyle/>
          <a:p>
            <a:pPr marL="109728" indent="0">
              <a:buNone/>
            </a:pPr>
            <a:r>
              <a:rPr lang="tr-TR" dirty="0" smtClean="0"/>
              <a:t>32 </a:t>
            </a:r>
            <a:r>
              <a:rPr lang="tr-TR" dirty="0"/>
              <a:t>yaşında bir erkek 23 Ağustos 2003 tarihinde birden çok bıçak yarası ile hastaneye yatırıldı.  Sabah saat 4’te polis tarafından bir sokakta bulunmuştu.  Hiçbir silah bulunmamıştı. </a:t>
            </a:r>
            <a:endParaRPr lang="tr-TR" dirty="0" smtClean="0"/>
          </a:p>
          <a:p>
            <a:pPr marL="109728" indent="0">
              <a:buNone/>
            </a:pPr>
            <a:endParaRPr lang="tr-TR" dirty="0" smtClean="0"/>
          </a:p>
          <a:p>
            <a:pPr marL="109728" indent="0">
              <a:buNone/>
            </a:pPr>
            <a:r>
              <a:rPr lang="tr-TR" dirty="0" smtClean="0"/>
              <a:t>Kişi </a:t>
            </a:r>
            <a:r>
              <a:rPr lang="tr-TR" dirty="0"/>
              <a:t>aynı gün, akşam saat 6:30'da hayatını kaybetti. Yapılan otopsi akciğerdeki bıçak yaralanmasına  bağlı olan </a:t>
            </a:r>
            <a:r>
              <a:rPr lang="tr-TR" dirty="0" err="1"/>
              <a:t>intratorasik</a:t>
            </a:r>
            <a:r>
              <a:rPr lang="tr-TR" dirty="0"/>
              <a:t> kanamanın ölümcül olarak değerlendirilebileceğini ortaya koydu.  </a:t>
            </a:r>
          </a:p>
          <a:p>
            <a:pPr marL="109728" indent="0">
              <a:buNone/>
            </a:pPr>
            <a:endParaRPr lang="tr-TR" dirty="0"/>
          </a:p>
        </p:txBody>
      </p:sp>
    </p:spTree>
    <p:extLst>
      <p:ext uri="{BB962C8B-B14F-4D97-AF65-F5344CB8AC3E}">
        <p14:creationId xmlns:p14="http://schemas.microsoft.com/office/powerpoint/2010/main" val="332735167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VAKA-49:</a:t>
            </a:r>
            <a:r>
              <a:rPr lang="tr-TR" b="1" dirty="0" smtClean="0"/>
              <a:t/>
            </a:r>
            <a:br>
              <a:rPr lang="tr-TR" b="1" dirty="0" smtClean="0"/>
            </a:br>
            <a:r>
              <a:rPr lang="tr-TR" b="1" dirty="0" smtClean="0"/>
              <a:t>Düşmeler </a:t>
            </a:r>
            <a:r>
              <a:rPr lang="tr-TR" b="1" dirty="0"/>
              <a:t>ve </a:t>
            </a:r>
            <a:r>
              <a:rPr lang="tr-TR" b="1" dirty="0" err="1"/>
              <a:t>demans</a:t>
            </a:r>
            <a:r>
              <a:rPr lang="tr-TR" b="1" dirty="0"/>
              <a:t> </a:t>
            </a:r>
            <a:r>
              <a:rPr lang="tr-TR" dirty="0"/>
              <a:t/>
            </a:r>
            <a:br>
              <a:rPr lang="tr-TR" dirty="0"/>
            </a:br>
            <a:endParaRPr lang="tr-TR" dirty="0"/>
          </a:p>
        </p:txBody>
      </p:sp>
      <p:sp>
        <p:nvSpPr>
          <p:cNvPr id="3" name="İçerik Yer Tutucusu 2"/>
          <p:cNvSpPr>
            <a:spLocks noGrp="1"/>
          </p:cNvSpPr>
          <p:nvPr>
            <p:ph idx="1"/>
          </p:nvPr>
        </p:nvSpPr>
        <p:spPr>
          <a:xfrm>
            <a:off x="457200" y="2204864"/>
            <a:ext cx="8435280" cy="4369672"/>
          </a:xfrm>
        </p:spPr>
        <p:txBody>
          <a:bodyPr/>
          <a:lstStyle/>
          <a:p>
            <a:pPr marL="109728" indent="0">
              <a:buNone/>
            </a:pPr>
            <a:r>
              <a:rPr lang="tr-TR" dirty="0" err="1" smtClean="0"/>
              <a:t>Demansı</a:t>
            </a:r>
            <a:r>
              <a:rPr lang="tr-TR" dirty="0" smtClean="0"/>
              <a:t> </a:t>
            </a:r>
            <a:r>
              <a:rPr lang="tr-TR" dirty="0"/>
              <a:t>olan yaşlı bir kadın ayakta dengede duramıyordu.  Yürürken düştü ve başını yere çarptı.  İyi gibi görünüyordu ama birkaç saat sonra koltukta ölü bir şekilde bulundu.  </a:t>
            </a:r>
            <a:endParaRPr lang="tr-TR" dirty="0" smtClean="0"/>
          </a:p>
          <a:p>
            <a:pPr marL="109728" indent="0">
              <a:buNone/>
            </a:pPr>
            <a:endParaRPr lang="tr-TR" dirty="0"/>
          </a:p>
          <a:p>
            <a:pPr marL="109728" indent="0">
              <a:buNone/>
            </a:pPr>
            <a:r>
              <a:rPr lang="tr-TR" dirty="0" smtClean="0"/>
              <a:t>Yapılan </a:t>
            </a:r>
            <a:r>
              <a:rPr lang="tr-TR" dirty="0"/>
              <a:t>otopsi </a:t>
            </a:r>
            <a:r>
              <a:rPr lang="tr-TR" dirty="0" err="1"/>
              <a:t>oksipital</a:t>
            </a:r>
            <a:r>
              <a:rPr lang="tr-TR" dirty="0"/>
              <a:t> </a:t>
            </a:r>
            <a:r>
              <a:rPr lang="tr-TR" dirty="0" err="1"/>
              <a:t>skalp</a:t>
            </a:r>
            <a:r>
              <a:rPr lang="tr-TR" dirty="0"/>
              <a:t> </a:t>
            </a:r>
            <a:r>
              <a:rPr lang="tr-TR" dirty="0" err="1"/>
              <a:t>hematomu</a:t>
            </a:r>
            <a:r>
              <a:rPr lang="tr-TR" dirty="0"/>
              <a:t> ve önemli </a:t>
            </a:r>
            <a:r>
              <a:rPr lang="tr-TR" dirty="0" err="1"/>
              <a:t>subdural</a:t>
            </a:r>
            <a:r>
              <a:rPr lang="tr-TR" dirty="0"/>
              <a:t> </a:t>
            </a:r>
            <a:r>
              <a:rPr lang="tr-TR" dirty="0" err="1"/>
              <a:t>hematom</a:t>
            </a:r>
            <a:r>
              <a:rPr lang="tr-TR" dirty="0"/>
              <a:t> olduğunu gösterdi. </a:t>
            </a:r>
          </a:p>
          <a:p>
            <a:pPr marL="109728" indent="0">
              <a:buNone/>
            </a:pPr>
            <a:endParaRPr lang="tr-TR" dirty="0"/>
          </a:p>
        </p:txBody>
      </p:sp>
    </p:spTree>
    <p:extLst>
      <p:ext uri="{BB962C8B-B14F-4D97-AF65-F5344CB8AC3E}">
        <p14:creationId xmlns:p14="http://schemas.microsoft.com/office/powerpoint/2010/main" val="39334380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836712"/>
            <a:ext cx="8229600" cy="1152128"/>
          </a:xfrm>
        </p:spPr>
        <p:txBody>
          <a:bodyPr>
            <a:normAutofit fontScale="90000"/>
          </a:bodyPr>
          <a:lstStyle/>
          <a:p>
            <a:r>
              <a:rPr lang="tr-TR" b="1" dirty="0" smtClean="0">
                <a:hlinkClick r:id="rId2" action="ppaction://hlinkfile"/>
              </a:rPr>
              <a:t>VAKA-50:</a:t>
            </a:r>
            <a:r>
              <a:rPr lang="tr-TR" b="1" dirty="0" smtClean="0"/>
              <a:t/>
            </a:r>
            <a:br>
              <a:rPr lang="tr-TR" b="1" dirty="0" smtClean="0"/>
            </a:br>
            <a:r>
              <a:rPr lang="tr-TR" b="1" dirty="0" smtClean="0"/>
              <a:t>Yaşlılıktan </a:t>
            </a:r>
            <a:r>
              <a:rPr lang="tr-TR" b="1" dirty="0"/>
              <a:t>ileri gelen düşmeler </a:t>
            </a:r>
            <a:r>
              <a:rPr lang="tr-TR" dirty="0"/>
              <a:t/>
            </a:r>
            <a:br>
              <a:rPr lang="tr-TR" dirty="0"/>
            </a:br>
            <a:endParaRPr lang="tr-TR" dirty="0"/>
          </a:p>
        </p:txBody>
      </p:sp>
      <p:sp>
        <p:nvSpPr>
          <p:cNvPr id="3" name="İçerik Yer Tutucusu 2"/>
          <p:cNvSpPr>
            <a:spLocks noGrp="1"/>
          </p:cNvSpPr>
          <p:nvPr>
            <p:ph idx="1"/>
          </p:nvPr>
        </p:nvSpPr>
        <p:spPr>
          <a:xfrm>
            <a:off x="457200" y="1916832"/>
            <a:ext cx="8435280" cy="4657704"/>
          </a:xfrm>
        </p:spPr>
        <p:txBody>
          <a:bodyPr>
            <a:normAutofit/>
          </a:bodyPr>
          <a:lstStyle/>
          <a:p>
            <a:pPr marL="109728" indent="0">
              <a:buNone/>
            </a:pPr>
            <a:r>
              <a:rPr lang="tr-TR" dirty="0" smtClean="0"/>
              <a:t>1 </a:t>
            </a:r>
            <a:r>
              <a:rPr lang="tr-TR" dirty="0"/>
              <a:t>Haziran 2003 tarihinde, 80 yaşında bir kadın evde elektrik süpürgesiyle temizlik yaparken tökezleyip yere düştü ve sol </a:t>
            </a:r>
            <a:r>
              <a:rPr lang="tr-TR" dirty="0" err="1"/>
              <a:t>femur</a:t>
            </a:r>
            <a:r>
              <a:rPr lang="tr-TR" dirty="0"/>
              <a:t> boynunu kırdı.  Ertesi gün bir </a:t>
            </a:r>
            <a:r>
              <a:rPr lang="tr-TR" dirty="0" err="1"/>
              <a:t>pin</a:t>
            </a:r>
            <a:r>
              <a:rPr lang="tr-TR" dirty="0"/>
              <a:t> takılması için hasta ameliyata alındı.   </a:t>
            </a:r>
            <a:endParaRPr lang="tr-TR" dirty="0" smtClean="0"/>
          </a:p>
          <a:p>
            <a:pPr marL="109728" indent="0">
              <a:buNone/>
            </a:pPr>
            <a:endParaRPr lang="tr-TR" dirty="0"/>
          </a:p>
          <a:p>
            <a:pPr marL="109728" indent="0">
              <a:buNone/>
            </a:pPr>
            <a:r>
              <a:rPr lang="tr-TR" dirty="0" smtClean="0"/>
              <a:t>Dört </a:t>
            </a:r>
            <a:r>
              <a:rPr lang="tr-TR" dirty="0"/>
              <a:t>hafta sonra hastanın durumu kötüleşti, hastada </a:t>
            </a:r>
            <a:r>
              <a:rPr lang="tr-TR" dirty="0" err="1"/>
              <a:t>hipostatik</a:t>
            </a:r>
            <a:r>
              <a:rPr lang="tr-TR" dirty="0"/>
              <a:t> </a:t>
            </a:r>
            <a:r>
              <a:rPr lang="tr-TR" dirty="0" err="1"/>
              <a:t>pnömoni</a:t>
            </a:r>
            <a:r>
              <a:rPr lang="tr-TR" dirty="0"/>
              <a:t> gelişti ve iki gün sonra hayatını kaybetti. </a:t>
            </a:r>
          </a:p>
          <a:p>
            <a:pPr marL="109728" indent="0">
              <a:buNone/>
            </a:pPr>
            <a:endParaRPr lang="tr-TR" dirty="0"/>
          </a:p>
        </p:txBody>
      </p:sp>
    </p:spTree>
    <p:extLst>
      <p:ext uri="{BB962C8B-B14F-4D97-AF65-F5344CB8AC3E}">
        <p14:creationId xmlns:p14="http://schemas.microsoft.com/office/powerpoint/2010/main" val="39334380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VAKA-51:</a:t>
            </a:r>
            <a:r>
              <a:rPr lang="tr-TR" b="1" dirty="0" smtClean="0"/>
              <a:t/>
            </a:r>
            <a:br>
              <a:rPr lang="tr-TR" b="1" dirty="0" smtClean="0"/>
            </a:br>
            <a:r>
              <a:rPr lang="tr-TR" b="1" dirty="0" smtClean="0"/>
              <a:t>Akut </a:t>
            </a:r>
            <a:r>
              <a:rPr lang="tr-TR" b="1" dirty="0"/>
              <a:t>alkol zehirlenmesi </a:t>
            </a:r>
            <a:br>
              <a:rPr lang="tr-TR" b="1" dirty="0"/>
            </a:br>
            <a:endParaRPr lang="tr-TR" b="1" dirty="0"/>
          </a:p>
        </p:txBody>
      </p:sp>
      <p:sp>
        <p:nvSpPr>
          <p:cNvPr id="3" name="İçerik Yer Tutucusu 2"/>
          <p:cNvSpPr>
            <a:spLocks noGrp="1"/>
          </p:cNvSpPr>
          <p:nvPr>
            <p:ph idx="1"/>
          </p:nvPr>
        </p:nvSpPr>
        <p:spPr>
          <a:xfrm>
            <a:off x="323528" y="2564904"/>
            <a:ext cx="8435280" cy="2952328"/>
          </a:xfrm>
        </p:spPr>
        <p:txBody>
          <a:bodyPr/>
          <a:lstStyle/>
          <a:p>
            <a:pPr marL="109728" indent="0">
              <a:buNone/>
            </a:pPr>
            <a:r>
              <a:rPr lang="tr-TR" dirty="0" smtClean="0"/>
              <a:t>4 </a:t>
            </a:r>
            <a:r>
              <a:rPr lang="tr-TR" dirty="0"/>
              <a:t>Temmuz 2003 tarihinde 56 yaşında bir erkek bir otelde ölü bulundu.  Yapılan otopsi anatomik bir ölüm nedeni göstermedi.  Kandaki alkol seviyesi yüzde 0.450 gramdı.</a:t>
            </a:r>
          </a:p>
        </p:txBody>
      </p:sp>
    </p:spTree>
    <p:extLst>
      <p:ext uri="{BB962C8B-B14F-4D97-AF65-F5344CB8AC3E}">
        <p14:creationId xmlns:p14="http://schemas.microsoft.com/office/powerpoint/2010/main" val="39334380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VAKA-52:</a:t>
            </a:r>
            <a:r>
              <a:rPr lang="tr-TR" b="1" dirty="0" smtClean="0"/>
              <a:t/>
            </a:r>
            <a:br>
              <a:rPr lang="tr-TR" b="1" dirty="0" smtClean="0"/>
            </a:br>
            <a:r>
              <a:rPr lang="tr-TR" b="1" dirty="0" smtClean="0"/>
              <a:t>İlaçlarla </a:t>
            </a:r>
            <a:r>
              <a:rPr lang="tr-TR" b="1" dirty="0"/>
              <a:t>kazara zehirlenme </a:t>
            </a:r>
            <a:br>
              <a:rPr lang="tr-TR" b="1" dirty="0"/>
            </a:br>
            <a:endParaRPr lang="tr-TR" b="1" dirty="0"/>
          </a:p>
        </p:txBody>
      </p:sp>
      <p:sp>
        <p:nvSpPr>
          <p:cNvPr id="3" name="İçerik Yer Tutucusu 2"/>
          <p:cNvSpPr>
            <a:spLocks noGrp="1"/>
          </p:cNvSpPr>
          <p:nvPr>
            <p:ph idx="1"/>
          </p:nvPr>
        </p:nvSpPr>
        <p:spPr>
          <a:xfrm>
            <a:off x="457200" y="2492896"/>
            <a:ext cx="8435280" cy="4081640"/>
          </a:xfrm>
        </p:spPr>
        <p:txBody>
          <a:bodyPr/>
          <a:lstStyle/>
          <a:p>
            <a:pPr marL="109728" indent="0">
              <a:buNone/>
            </a:pPr>
            <a:r>
              <a:rPr lang="tr-TR" dirty="0" smtClean="0"/>
              <a:t>12 </a:t>
            </a:r>
            <a:r>
              <a:rPr lang="tr-TR" dirty="0"/>
              <a:t>Ocak 2003 tarihinde 2 yaşında bir kız çocuğu salisilat zehirlenmesiyle hastaneye kaldırıldı.  </a:t>
            </a:r>
            <a:r>
              <a:rPr lang="tr-TR" dirty="0" err="1"/>
              <a:t>Tonsilit</a:t>
            </a:r>
            <a:r>
              <a:rPr lang="tr-TR" dirty="0"/>
              <a:t> ve üst solunum yolları enfeksiyonu nedeniyle tedavi altındaydı. </a:t>
            </a:r>
            <a:endParaRPr lang="tr-TR" dirty="0" smtClean="0"/>
          </a:p>
          <a:p>
            <a:pPr marL="109728" indent="0">
              <a:buNone/>
            </a:pPr>
            <a:endParaRPr lang="tr-TR" dirty="0"/>
          </a:p>
          <a:p>
            <a:pPr marL="109728" indent="0">
              <a:buNone/>
            </a:pPr>
            <a:r>
              <a:rPr lang="tr-TR" dirty="0" smtClean="0"/>
              <a:t>Çocuğa </a:t>
            </a:r>
            <a:r>
              <a:rPr lang="tr-TR" dirty="0"/>
              <a:t>birçok kez aşırı dozda aspirin verilmişti (bebek tabletleri yerine yetişkin tabletleri).  13 Ocak 2003 tarihinde çocuk hayatını kaybetti. </a:t>
            </a:r>
          </a:p>
          <a:p>
            <a:pPr marL="109728" indent="0">
              <a:buNone/>
            </a:pPr>
            <a:endParaRPr lang="tr-TR" dirty="0"/>
          </a:p>
        </p:txBody>
      </p:sp>
    </p:spTree>
    <p:extLst>
      <p:ext uri="{BB962C8B-B14F-4D97-AF65-F5344CB8AC3E}">
        <p14:creationId xmlns:p14="http://schemas.microsoft.com/office/powerpoint/2010/main" val="39334380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VAKA-53:</a:t>
            </a:r>
            <a:r>
              <a:rPr lang="tr-TR" b="1" dirty="0" smtClean="0"/>
              <a:t/>
            </a:r>
            <a:br>
              <a:rPr lang="tr-TR" b="1" dirty="0" smtClean="0"/>
            </a:br>
            <a:r>
              <a:rPr lang="tr-TR" b="1" dirty="0" smtClean="0"/>
              <a:t>Zehirlenerek </a:t>
            </a:r>
            <a:r>
              <a:rPr lang="tr-TR" b="1" dirty="0"/>
              <a:t>intihar </a:t>
            </a:r>
            <a:r>
              <a:rPr lang="tr-TR" dirty="0"/>
              <a:t/>
            </a:r>
            <a:br>
              <a:rPr lang="tr-TR" dirty="0"/>
            </a:br>
            <a:endParaRPr lang="tr-TR" dirty="0"/>
          </a:p>
        </p:txBody>
      </p:sp>
      <p:sp>
        <p:nvSpPr>
          <p:cNvPr id="3" name="İçerik Yer Tutucusu 2"/>
          <p:cNvSpPr>
            <a:spLocks noGrp="1"/>
          </p:cNvSpPr>
          <p:nvPr>
            <p:ph idx="1"/>
          </p:nvPr>
        </p:nvSpPr>
        <p:spPr>
          <a:xfrm>
            <a:off x="457200" y="1988840"/>
            <a:ext cx="8435280" cy="4585696"/>
          </a:xfrm>
        </p:spPr>
        <p:txBody>
          <a:bodyPr/>
          <a:lstStyle/>
          <a:p>
            <a:pPr marL="109728" indent="0">
              <a:buNone/>
            </a:pPr>
            <a:r>
              <a:rPr lang="tr-TR" dirty="0" smtClean="0"/>
              <a:t>5 </a:t>
            </a:r>
            <a:r>
              <a:rPr lang="tr-TR" dirty="0"/>
              <a:t>Mayıs 2003 tarihinde, 54 yaşında bir erkek kapalı bir garaj içerisinde bulunan arabasında karbon monoksit zehirlenmesi yüzünden ölü bulundu.  Arabanın yolcu bölmesine yerleştirilen bir hortum egzoz borusuna bağlanmıştı. </a:t>
            </a:r>
            <a:endParaRPr lang="tr-TR" dirty="0" smtClean="0"/>
          </a:p>
          <a:p>
            <a:pPr marL="109728" indent="0">
              <a:buNone/>
            </a:pPr>
            <a:endParaRPr lang="tr-TR" dirty="0"/>
          </a:p>
          <a:p>
            <a:pPr marL="109728" indent="0">
              <a:buNone/>
            </a:pPr>
            <a:r>
              <a:rPr lang="tr-TR" dirty="0" smtClean="0"/>
              <a:t>Ölen </a:t>
            </a:r>
            <a:r>
              <a:rPr lang="tr-TR" dirty="0"/>
              <a:t>kişi habis bir tümörü olduğu için bir süredir umutsuzluğa kapılmıştı ve arabada kendini öldürme isteğini belirten mektuplar bulunmuştu. </a:t>
            </a:r>
          </a:p>
          <a:p>
            <a:pPr marL="109728" indent="0">
              <a:buNone/>
            </a:pPr>
            <a:endParaRPr lang="tr-TR" dirty="0"/>
          </a:p>
        </p:txBody>
      </p:sp>
    </p:spTree>
    <p:extLst>
      <p:ext uri="{BB962C8B-B14F-4D97-AF65-F5344CB8AC3E}">
        <p14:creationId xmlns:p14="http://schemas.microsoft.com/office/powerpoint/2010/main" val="39334380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hlinkClick r:id="rId2" action="ppaction://hlinkfile"/>
              </a:rPr>
              <a:t>VAKA-54:</a:t>
            </a:r>
            <a:r>
              <a:rPr lang="tr-TR" b="1" dirty="0" smtClean="0"/>
              <a:t/>
            </a:r>
            <a:br>
              <a:rPr lang="tr-TR" b="1" dirty="0" smtClean="0"/>
            </a:br>
            <a:r>
              <a:rPr lang="tr-TR" b="1" dirty="0" smtClean="0"/>
              <a:t>Ölüm </a:t>
            </a:r>
            <a:r>
              <a:rPr lang="tr-TR" b="1" dirty="0"/>
              <a:t>şeklinin değiştirilmesi ve dış neden </a:t>
            </a:r>
            <a:r>
              <a:rPr lang="tr-TR" dirty="0"/>
              <a:t/>
            </a:r>
            <a:br>
              <a:rPr lang="tr-TR" dirty="0"/>
            </a:br>
            <a:endParaRPr lang="tr-TR" dirty="0"/>
          </a:p>
        </p:txBody>
      </p:sp>
      <p:sp>
        <p:nvSpPr>
          <p:cNvPr id="3" name="İçerik Yer Tutucusu 2"/>
          <p:cNvSpPr>
            <a:spLocks noGrp="1"/>
          </p:cNvSpPr>
          <p:nvPr>
            <p:ph idx="1"/>
          </p:nvPr>
        </p:nvSpPr>
        <p:spPr>
          <a:xfrm>
            <a:off x="467544" y="2204864"/>
            <a:ext cx="8435280" cy="4441680"/>
          </a:xfrm>
        </p:spPr>
        <p:txBody>
          <a:bodyPr>
            <a:normAutofit fontScale="92500" lnSpcReduction="20000"/>
          </a:bodyPr>
          <a:lstStyle/>
          <a:p>
            <a:pPr marL="109728" indent="0">
              <a:buNone/>
            </a:pPr>
            <a:r>
              <a:rPr lang="tr-TR" dirty="0" smtClean="0"/>
              <a:t>4 </a:t>
            </a:r>
            <a:r>
              <a:rPr lang="tr-TR" dirty="0"/>
              <a:t>Eylül 2003, 50 yaşında alkolik bir erkek terk edilmiş bir evde sabah saat 4’te polisler tarafından bilincini yitirmiş bir şekilde bulundu.  Kişi hastaneye kaldırıldı ve aynı gün sabah saat 10’da hayatını kaybetti.  </a:t>
            </a:r>
            <a:endParaRPr lang="tr-TR" dirty="0" smtClean="0"/>
          </a:p>
          <a:p>
            <a:pPr marL="109728" indent="0">
              <a:buNone/>
            </a:pPr>
            <a:endParaRPr lang="tr-TR" dirty="0"/>
          </a:p>
          <a:p>
            <a:pPr marL="109728" indent="0">
              <a:buNone/>
            </a:pPr>
            <a:r>
              <a:rPr lang="tr-TR" dirty="0" smtClean="0"/>
              <a:t>Muayene </a:t>
            </a:r>
            <a:r>
              <a:rPr lang="tr-TR" dirty="0"/>
              <a:t>sonunda </a:t>
            </a:r>
            <a:r>
              <a:rPr lang="tr-TR" dirty="0" err="1"/>
              <a:t>intraserebral</a:t>
            </a:r>
            <a:r>
              <a:rPr lang="tr-TR" dirty="0"/>
              <a:t> kanamaya neden olan </a:t>
            </a:r>
            <a:r>
              <a:rPr lang="tr-TR" dirty="0" err="1"/>
              <a:t>subdural</a:t>
            </a:r>
            <a:r>
              <a:rPr lang="tr-TR" dirty="0"/>
              <a:t> </a:t>
            </a:r>
            <a:r>
              <a:rPr lang="tr-TR" dirty="0" err="1"/>
              <a:t>hematom</a:t>
            </a:r>
            <a:r>
              <a:rPr lang="tr-TR" dirty="0"/>
              <a:t> olduğunu ortaya çıktı.  </a:t>
            </a:r>
            <a:r>
              <a:rPr lang="tr-TR" dirty="0" err="1"/>
              <a:t>Subdural</a:t>
            </a:r>
            <a:r>
              <a:rPr lang="tr-TR" dirty="0"/>
              <a:t> </a:t>
            </a:r>
            <a:r>
              <a:rPr lang="tr-TR" dirty="0" err="1"/>
              <a:t>hematomun</a:t>
            </a:r>
            <a:r>
              <a:rPr lang="tr-TR" dirty="0"/>
              <a:t> bulunduğu alanda büyük bir </a:t>
            </a:r>
            <a:r>
              <a:rPr lang="tr-TR" dirty="0" err="1"/>
              <a:t>subgaleal</a:t>
            </a:r>
            <a:r>
              <a:rPr lang="tr-TR" dirty="0"/>
              <a:t> kanama vardı. </a:t>
            </a:r>
            <a:endParaRPr lang="tr-TR" dirty="0" smtClean="0"/>
          </a:p>
          <a:p>
            <a:pPr marL="109728" indent="0">
              <a:buNone/>
            </a:pPr>
            <a:endParaRPr lang="tr-TR" dirty="0"/>
          </a:p>
          <a:p>
            <a:pPr marL="109728" indent="0">
              <a:buNone/>
            </a:pPr>
            <a:r>
              <a:rPr lang="tr-TR" dirty="0"/>
              <a:t>Kapsamlı bir araştırmadan sonra, savcı ve adli </a:t>
            </a:r>
            <a:r>
              <a:rPr lang="tr-TR" dirty="0" err="1"/>
              <a:t>tabib</a:t>
            </a:r>
            <a:r>
              <a:rPr lang="tr-TR" dirty="0"/>
              <a:t> , ölen kişinin muhtemelen cesedin yakınında bulunduğu merdivenlerden düştüğü hükmüne vardı. </a:t>
            </a:r>
          </a:p>
          <a:p>
            <a:pPr marL="109728" indent="0">
              <a:buNone/>
            </a:pPr>
            <a:endParaRPr lang="tr-TR" dirty="0"/>
          </a:p>
        </p:txBody>
      </p:sp>
    </p:spTree>
    <p:extLst>
      <p:ext uri="{BB962C8B-B14F-4D97-AF65-F5344CB8AC3E}">
        <p14:creationId xmlns:p14="http://schemas.microsoft.com/office/powerpoint/2010/main" val="39334380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4 Başlık"/>
          <p:cNvSpPr>
            <a:spLocks noGrp="1"/>
          </p:cNvSpPr>
          <p:nvPr>
            <p:ph type="ctrTitle"/>
          </p:nvPr>
        </p:nvSpPr>
        <p:spPr>
          <a:xfrm>
            <a:off x="971600" y="1556792"/>
            <a:ext cx="7054536" cy="1893888"/>
          </a:xfrm>
        </p:spPr>
        <p:txBody>
          <a:bodyPr>
            <a:normAutofit/>
          </a:bodyPr>
          <a:lstStyle/>
          <a:p>
            <a:pPr algn="ctr" fontAlgn="auto">
              <a:spcAft>
                <a:spcPts val="0"/>
              </a:spcAft>
              <a:defRPr/>
            </a:pPr>
            <a:r>
              <a:rPr lang="tr-TR" sz="6000" b="1" i="1" dirty="0">
                <a:solidFill>
                  <a:srgbClr val="C00000"/>
                </a:solidFill>
              </a:rPr>
              <a:t>TEŞEKKÜRLER</a:t>
            </a:r>
          </a:p>
        </p:txBody>
      </p:sp>
    </p:spTree>
    <p:extLst>
      <p:ext uri="{BB962C8B-B14F-4D97-AF65-F5344CB8AC3E}">
        <p14:creationId xmlns:p14="http://schemas.microsoft.com/office/powerpoint/2010/main" val="238564774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6323"/>
                                        </p:tgtEl>
                                        <p:attrNameLst>
                                          <p:attrName>style.visibility</p:attrName>
                                        </p:attrNameLst>
                                      </p:cBhvr>
                                      <p:to>
                                        <p:strVal val="visible"/>
                                      </p:to>
                                    </p:set>
                                    <p:anim calcmode="lin" valueType="num">
                                      <p:cBhvr>
                                        <p:cTn id="7" dur="500" fill="hold"/>
                                        <p:tgtEl>
                                          <p:spTgt spid="56323"/>
                                        </p:tgtEl>
                                        <p:attrNameLst>
                                          <p:attrName>ppt_w</p:attrName>
                                        </p:attrNameLst>
                                      </p:cBhvr>
                                      <p:tavLst>
                                        <p:tav tm="0">
                                          <p:val>
                                            <p:fltVal val="0"/>
                                          </p:val>
                                        </p:tav>
                                        <p:tav tm="100000">
                                          <p:val>
                                            <p:strVal val="#ppt_w"/>
                                          </p:val>
                                        </p:tav>
                                      </p:tavLst>
                                    </p:anim>
                                    <p:anim calcmode="lin" valueType="num">
                                      <p:cBhvr>
                                        <p:cTn id="8" dur="500" fill="hold"/>
                                        <p:tgtEl>
                                          <p:spTgt spid="56323"/>
                                        </p:tgtEl>
                                        <p:attrNameLst>
                                          <p:attrName>ppt_h</p:attrName>
                                        </p:attrNameLst>
                                      </p:cBhvr>
                                      <p:tavLst>
                                        <p:tav tm="0">
                                          <p:val>
                                            <p:fltVal val="0"/>
                                          </p:val>
                                        </p:tav>
                                        <p:tav tm="100000">
                                          <p:val>
                                            <p:strVal val="#ppt_h"/>
                                          </p:val>
                                        </p:tav>
                                      </p:tavLst>
                                    </p:anim>
                                    <p:animEffect transition="in" filter="fade">
                                      <p:cBhvr>
                                        <p:cTn id="9" dur="500"/>
                                        <p:tgtEl>
                                          <p:spTgt spid="56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C00000"/>
                </a:solidFill>
              </a:rPr>
              <a:t>Ölüm belgesinin doğru bir şekilde </a:t>
            </a:r>
            <a:r>
              <a:rPr lang="tr-TR" dirty="0" smtClean="0">
                <a:solidFill>
                  <a:srgbClr val="C00000"/>
                </a:solidFill>
              </a:rPr>
              <a:t>doldurulması için </a:t>
            </a:r>
            <a:endParaRPr lang="tr-TR" dirty="0">
              <a:solidFill>
                <a:srgbClr val="C00000"/>
              </a:solidFill>
            </a:endParaRPr>
          </a:p>
        </p:txBody>
      </p:sp>
      <p:sp>
        <p:nvSpPr>
          <p:cNvPr id="3" name="Metin kutusu 2"/>
          <p:cNvSpPr txBox="1"/>
          <p:nvPr/>
        </p:nvSpPr>
        <p:spPr>
          <a:xfrm>
            <a:off x="683568" y="2492896"/>
            <a:ext cx="8064896" cy="3970318"/>
          </a:xfrm>
          <a:prstGeom prst="rect">
            <a:avLst/>
          </a:prstGeom>
          <a:noFill/>
        </p:spPr>
        <p:txBody>
          <a:bodyPr wrap="square" rtlCol="0">
            <a:spAutoFit/>
          </a:bodyPr>
          <a:lstStyle/>
          <a:p>
            <a:pPr marL="342900" indent="-342900">
              <a:buFont typeface="Arial" panose="020B0604020202020204" pitchFamily="34" charset="0"/>
              <a:buChar char="•"/>
            </a:pPr>
            <a:r>
              <a:rPr lang="tr-TR" dirty="0">
                <a:solidFill>
                  <a:schemeClr val="accent4">
                    <a:lumMod val="75000"/>
                  </a:schemeClr>
                </a:solidFill>
                <a:latin typeface="Trebuchet MS" pitchFamily="34" charset="0"/>
              </a:rPr>
              <a:t>Okunaklı bir şekilde </a:t>
            </a:r>
            <a:r>
              <a:rPr lang="tr-TR" dirty="0" smtClean="0">
                <a:solidFill>
                  <a:schemeClr val="accent4">
                    <a:lumMod val="75000"/>
                  </a:schemeClr>
                </a:solidFill>
                <a:latin typeface="Trebuchet MS" pitchFamily="34" charset="0"/>
              </a:rPr>
              <a:t>doldurulmalıdır,</a:t>
            </a:r>
            <a:endParaRPr lang="tr-TR" dirty="0">
              <a:solidFill>
                <a:schemeClr val="accent4">
                  <a:lumMod val="75000"/>
                </a:schemeClr>
              </a:solidFill>
              <a:latin typeface="Trebuchet MS" pitchFamily="34" charset="0"/>
            </a:endParaRPr>
          </a:p>
          <a:p>
            <a:pPr marL="342900" indent="-342900">
              <a:buFont typeface="Arial" panose="020B0604020202020204" pitchFamily="34" charset="0"/>
              <a:buChar char="•"/>
            </a:pPr>
            <a:endParaRPr lang="tr-TR" dirty="0">
              <a:solidFill>
                <a:schemeClr val="accent4">
                  <a:lumMod val="75000"/>
                </a:schemeClr>
              </a:solidFill>
              <a:latin typeface="Trebuchet MS" pitchFamily="34" charset="0"/>
            </a:endParaRPr>
          </a:p>
          <a:p>
            <a:pPr marL="342900" indent="-342900">
              <a:buFont typeface="Arial" panose="020B0604020202020204" pitchFamily="34" charset="0"/>
              <a:buChar char="•"/>
            </a:pPr>
            <a:r>
              <a:rPr lang="tr-TR" dirty="0">
                <a:solidFill>
                  <a:schemeClr val="accent4">
                    <a:lumMod val="75000"/>
                  </a:schemeClr>
                </a:solidFill>
                <a:latin typeface="Trebuchet MS" pitchFamily="34" charset="0"/>
              </a:rPr>
              <a:t>Tıbbi terimlerin kısaltmalarını </a:t>
            </a:r>
            <a:r>
              <a:rPr lang="tr-TR" dirty="0" smtClean="0">
                <a:solidFill>
                  <a:schemeClr val="accent4">
                    <a:lumMod val="75000"/>
                  </a:schemeClr>
                </a:solidFill>
                <a:latin typeface="Trebuchet MS" pitchFamily="34" charset="0"/>
              </a:rPr>
              <a:t>içermemelidir,</a:t>
            </a:r>
          </a:p>
          <a:p>
            <a:pPr marL="342900" indent="-342900">
              <a:buFont typeface="Arial" panose="020B0604020202020204" pitchFamily="34" charset="0"/>
              <a:buChar char="•"/>
            </a:pPr>
            <a:endParaRPr lang="tr-TR" dirty="0" smtClean="0">
              <a:solidFill>
                <a:schemeClr val="accent4">
                  <a:lumMod val="75000"/>
                </a:schemeClr>
              </a:solidFill>
              <a:latin typeface="Trebuchet MS" pitchFamily="34" charset="0"/>
            </a:endParaRPr>
          </a:p>
          <a:p>
            <a:pPr marL="342900" indent="-342900">
              <a:buFont typeface="Arial" panose="020B0604020202020204" pitchFamily="34" charset="0"/>
              <a:buChar char="•"/>
            </a:pPr>
            <a:r>
              <a:rPr lang="tr-TR" dirty="0" smtClean="0">
                <a:solidFill>
                  <a:schemeClr val="accent4">
                    <a:lumMod val="75000"/>
                  </a:schemeClr>
                </a:solidFill>
                <a:latin typeface="Trebuchet MS" pitchFamily="34" charset="0"/>
              </a:rPr>
              <a:t>Bölüm </a:t>
            </a:r>
            <a:r>
              <a:rPr lang="tr-TR" dirty="0" err="1" smtClean="0">
                <a:solidFill>
                  <a:schemeClr val="accent4">
                    <a:lumMod val="75000"/>
                  </a:schemeClr>
                </a:solidFill>
                <a:latin typeface="Trebuchet MS" pitchFamily="34" charset="0"/>
              </a:rPr>
              <a:t>I’in</a:t>
            </a:r>
            <a:r>
              <a:rPr lang="tr-TR" dirty="0" smtClean="0">
                <a:solidFill>
                  <a:schemeClr val="accent4">
                    <a:lumMod val="75000"/>
                  </a:schemeClr>
                </a:solidFill>
                <a:latin typeface="Trebuchet MS" pitchFamily="34" charset="0"/>
              </a:rPr>
              <a:t> (a) satırına ölüm şeklini içermeyen bir giriş yapılmalıdır,</a:t>
            </a:r>
          </a:p>
          <a:p>
            <a:pPr marL="342900" indent="-342900">
              <a:buFont typeface="Arial" panose="020B0604020202020204" pitchFamily="34" charset="0"/>
              <a:buChar char="•"/>
            </a:pPr>
            <a:endParaRPr lang="tr-TR" dirty="0" smtClean="0">
              <a:solidFill>
                <a:schemeClr val="accent4">
                  <a:lumMod val="75000"/>
                </a:schemeClr>
              </a:solidFill>
              <a:latin typeface="Trebuchet MS" pitchFamily="34" charset="0"/>
            </a:endParaRPr>
          </a:p>
          <a:p>
            <a:pPr marL="342900" indent="-342900">
              <a:buFont typeface="Arial" panose="020B0604020202020204" pitchFamily="34" charset="0"/>
              <a:buChar char="•"/>
            </a:pPr>
            <a:r>
              <a:rPr lang="tr-TR" dirty="0">
                <a:solidFill>
                  <a:schemeClr val="accent4">
                    <a:lumMod val="75000"/>
                  </a:schemeClr>
                </a:solidFill>
                <a:latin typeface="Trebuchet MS" pitchFamily="34" charset="0"/>
              </a:rPr>
              <a:t>Bölüm </a:t>
            </a:r>
            <a:r>
              <a:rPr lang="tr-TR" dirty="0" err="1" smtClean="0">
                <a:solidFill>
                  <a:schemeClr val="accent4">
                    <a:lumMod val="75000"/>
                  </a:schemeClr>
                </a:solidFill>
                <a:latin typeface="Trebuchet MS" pitchFamily="34" charset="0"/>
              </a:rPr>
              <a:t>I’de</a:t>
            </a:r>
            <a:r>
              <a:rPr lang="tr-TR" dirty="0" smtClean="0">
                <a:solidFill>
                  <a:schemeClr val="accent4">
                    <a:lumMod val="75000"/>
                  </a:schemeClr>
                </a:solidFill>
                <a:latin typeface="Trebuchet MS" pitchFamily="34" charset="0"/>
              </a:rPr>
              <a:t> durumlar, </a:t>
            </a:r>
            <a:r>
              <a:rPr lang="tr-TR" dirty="0" err="1" smtClean="0">
                <a:solidFill>
                  <a:schemeClr val="accent4">
                    <a:lumMod val="75000"/>
                  </a:schemeClr>
                </a:solidFill>
                <a:latin typeface="Trebuchet MS" pitchFamily="34" charset="0"/>
              </a:rPr>
              <a:t>nedensel</a:t>
            </a:r>
            <a:r>
              <a:rPr lang="tr-TR" dirty="0" smtClean="0">
                <a:solidFill>
                  <a:schemeClr val="accent4">
                    <a:lumMod val="75000"/>
                  </a:schemeClr>
                </a:solidFill>
                <a:latin typeface="Trebuchet MS" pitchFamily="34" charset="0"/>
              </a:rPr>
              <a:t> sıralamanın yükselen düzenine göre numaralanmalıdır,</a:t>
            </a:r>
          </a:p>
          <a:p>
            <a:pPr marL="342900" indent="-342900">
              <a:buFont typeface="Arial" panose="020B0604020202020204" pitchFamily="34" charset="0"/>
              <a:buChar char="•"/>
            </a:pPr>
            <a:endParaRPr lang="tr-TR" dirty="0" smtClean="0">
              <a:solidFill>
                <a:schemeClr val="accent4">
                  <a:lumMod val="75000"/>
                </a:schemeClr>
              </a:solidFill>
              <a:latin typeface="Trebuchet MS" pitchFamily="34" charset="0"/>
            </a:endParaRPr>
          </a:p>
          <a:p>
            <a:pPr marL="342900" indent="-342900">
              <a:buFont typeface="Arial" panose="020B0604020202020204" pitchFamily="34" charset="0"/>
              <a:buChar char="•"/>
            </a:pPr>
            <a:r>
              <a:rPr lang="tr-TR" dirty="0">
                <a:solidFill>
                  <a:schemeClr val="accent4">
                    <a:lumMod val="75000"/>
                  </a:schemeClr>
                </a:solidFill>
                <a:latin typeface="Trebuchet MS" pitchFamily="34" charset="0"/>
              </a:rPr>
              <a:t>Bölüm </a:t>
            </a:r>
            <a:r>
              <a:rPr lang="tr-TR" dirty="0" smtClean="0">
                <a:solidFill>
                  <a:schemeClr val="accent4">
                    <a:lumMod val="75000"/>
                  </a:schemeClr>
                </a:solidFill>
                <a:latin typeface="Trebuchet MS" pitchFamily="34" charset="0"/>
              </a:rPr>
              <a:t>I her zaman ölüme yol açan sıralamayı göstermelidir,</a:t>
            </a:r>
          </a:p>
          <a:p>
            <a:endParaRPr lang="tr-TR" dirty="0" smtClean="0">
              <a:solidFill>
                <a:schemeClr val="accent4">
                  <a:lumMod val="75000"/>
                </a:schemeClr>
              </a:solidFill>
              <a:latin typeface="Trebuchet MS" pitchFamily="34" charset="0"/>
            </a:endParaRPr>
          </a:p>
          <a:p>
            <a:pPr marL="342900" indent="-342900">
              <a:buFont typeface="Arial" panose="020B0604020202020204" pitchFamily="34" charset="0"/>
              <a:buChar char="•"/>
            </a:pPr>
            <a:r>
              <a:rPr lang="tr-TR" dirty="0">
                <a:solidFill>
                  <a:schemeClr val="accent4">
                    <a:lumMod val="75000"/>
                  </a:schemeClr>
                </a:solidFill>
                <a:latin typeface="Trebuchet MS" pitchFamily="34" charset="0"/>
              </a:rPr>
              <a:t>Hastalık süreleri d’den a’ya doğru azalarak </a:t>
            </a:r>
            <a:r>
              <a:rPr lang="tr-TR" dirty="0" smtClean="0">
                <a:solidFill>
                  <a:schemeClr val="accent4">
                    <a:lumMod val="75000"/>
                  </a:schemeClr>
                </a:solidFill>
                <a:latin typeface="Trebuchet MS" pitchFamily="34" charset="0"/>
              </a:rPr>
              <a:t>gitmelidir,</a:t>
            </a:r>
          </a:p>
          <a:p>
            <a:pPr marL="342900" indent="-342900">
              <a:buFont typeface="Arial" panose="020B0604020202020204" pitchFamily="34" charset="0"/>
              <a:buChar char="•"/>
            </a:pPr>
            <a:endParaRPr lang="tr-TR" dirty="0">
              <a:solidFill>
                <a:schemeClr val="accent4">
                  <a:lumMod val="75000"/>
                </a:schemeClr>
              </a:solidFill>
              <a:latin typeface="Trebuchet MS" pitchFamily="34" charset="0"/>
            </a:endParaRPr>
          </a:p>
          <a:p>
            <a:pPr marL="342900" indent="-342900">
              <a:buFont typeface="Arial" panose="020B0604020202020204" pitchFamily="34" charset="0"/>
              <a:buChar char="•"/>
            </a:pPr>
            <a:r>
              <a:rPr lang="tr-TR" dirty="0" smtClean="0">
                <a:solidFill>
                  <a:schemeClr val="accent4">
                    <a:lumMod val="75000"/>
                  </a:schemeClr>
                </a:solidFill>
                <a:latin typeface="Trebuchet MS" pitchFamily="34" charset="0"/>
              </a:rPr>
              <a:t>Hiçbir zaman Bölüm II de esas neden gösterilmemelidir.</a:t>
            </a:r>
          </a:p>
        </p:txBody>
      </p:sp>
    </p:spTree>
    <p:extLst>
      <p:ext uri="{BB962C8B-B14F-4D97-AF65-F5344CB8AC3E}">
        <p14:creationId xmlns:p14="http://schemas.microsoft.com/office/powerpoint/2010/main" val="319650973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entsel">
  <a:themeElements>
    <a:clrScheme name="Özel 3">
      <a:dk1>
        <a:srgbClr val="16515F"/>
      </a:dk1>
      <a:lt1>
        <a:sysClr val="window" lastClr="FFFFFF"/>
      </a:lt1>
      <a:dk2>
        <a:srgbClr val="2DA2BF"/>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2DA2BF"/>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1252</TotalTime>
  <Words>6323</Words>
  <Application>Microsoft Office PowerPoint</Application>
  <PresentationFormat>Ekran Gösterisi (4:3)</PresentationFormat>
  <Paragraphs>634</Paragraphs>
  <Slides>88</Slides>
  <Notes>5</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88</vt:i4>
      </vt:variant>
    </vt:vector>
  </HeadingPairs>
  <TitlesOfParts>
    <vt:vector size="95" baseType="lpstr">
      <vt:lpstr>Arial</vt:lpstr>
      <vt:lpstr>Calibri</vt:lpstr>
      <vt:lpstr>Georgia</vt:lpstr>
      <vt:lpstr>Times New Roman</vt:lpstr>
      <vt:lpstr>Trebuchet MS</vt:lpstr>
      <vt:lpstr>Wingdings 2</vt:lpstr>
      <vt:lpstr>Kentsel</vt:lpstr>
      <vt:lpstr>ÖLÜM NEDENİNİN DOLDURULMASI </vt:lpstr>
      <vt:lpstr>PowerPoint Sunusu</vt:lpstr>
      <vt:lpstr>PowerPoint Sunusu</vt:lpstr>
      <vt:lpstr>Ölüm nedeninin yazılması-1</vt:lpstr>
      <vt:lpstr>Örnek 1: </vt:lpstr>
      <vt:lpstr>Ölüm nedeninin yazılması-2</vt:lpstr>
      <vt:lpstr>Örnek 2: </vt:lpstr>
      <vt:lpstr>Ölüm nedeninin yazılması-3</vt:lpstr>
      <vt:lpstr>Ölüm belgesinin doğru bir şekilde doldurulması için </vt:lpstr>
      <vt:lpstr> Süre </vt:lpstr>
      <vt:lpstr>Örnek 3: </vt:lpstr>
      <vt:lpstr> Neoplazma  </vt:lpstr>
      <vt:lpstr>Örnek 4: </vt:lpstr>
      <vt:lpstr> Ölüm tarihi  </vt:lpstr>
      <vt:lpstr>Ölüm yeri  </vt:lpstr>
      <vt:lpstr>Ölen kişi kadınsa  </vt:lpstr>
      <vt:lpstr> Otopsiler </vt:lpstr>
      <vt:lpstr> Düzeltmeler  </vt:lpstr>
      <vt:lpstr>Ölümün şekli </vt:lpstr>
      <vt:lpstr>    DIŞ NEDENLERE EKLEMELER</vt:lpstr>
      <vt:lpstr>PowerPoint Sunusu</vt:lpstr>
      <vt:lpstr> Yaralanma nasıl gerçekleştiği;  </vt:lpstr>
      <vt:lpstr> Taşıt kazaları  </vt:lpstr>
      <vt:lpstr>İYİ BELGELEME YÖNTEMLERİ </vt:lpstr>
      <vt:lpstr>Önlem Mekanizmaları:  Nasıl ve Ne zaman   </vt:lpstr>
      <vt:lpstr> Belirlilik ve Kalite Nasıl Artırılır  </vt:lpstr>
      <vt:lpstr>Birden fazla neden olmasının önemi   </vt:lpstr>
      <vt:lpstr>Neden Belirlenemiyorsa  </vt:lpstr>
      <vt:lpstr>Sorgulamanın Nedenleri ve Amaçları  </vt:lpstr>
      <vt:lpstr>PowerPoint Sunusu</vt:lpstr>
      <vt:lpstr>PowerPoint Sunusu</vt:lpstr>
      <vt:lpstr>    VAKA İNCELEMELERİ </vt:lpstr>
      <vt:lpstr>VAKA-1: Sadece bir tane önceki gelen nedenin olduğu vaka </vt:lpstr>
      <vt:lpstr>VAKA-2: Birden fazla önceki gelen nedenin olduğu vaka </vt:lpstr>
      <vt:lpstr>VAKA-3:  Bölüm I’e 5. nedenin eklendiği vaka </vt:lpstr>
      <vt:lpstr>VAKA-4: Önemli bir patolojik bulgu ölüm nedenine katkıda bulunan bir neden  </vt:lpstr>
      <vt:lpstr>VAKA-5: Ölüme ve ölüm mekanizmasıyla bağlantısı olmayan durumlar ölüm belgesinde rapor edilmez  </vt:lpstr>
      <vt:lpstr>VAKA-6: Bölüm II’de sigara kullanma alışkanlığının rapor edilmesi  </vt:lpstr>
      <vt:lpstr>VAKA-7: Tıbbi görüşün ölüm istatistikleri üzerinde etkisi vardır </vt:lpstr>
      <vt:lpstr>VAKA-8: Belirtilen etken ajan  </vt:lpstr>
      <vt:lpstr>VAKA-9: AIDS </vt:lpstr>
      <vt:lpstr>VAKA-10:  Sepsis</vt:lpstr>
      <vt:lpstr>VAKA-11: Bir neoplazmın sınıflandırılması  </vt:lpstr>
      <vt:lpstr>VAKA-12:  Metastazlar </vt:lpstr>
      <vt:lpstr>VAKA-13: Başarıyla alınan primer kanser  </vt:lpstr>
      <vt:lpstr>VAKA-14: Bilinmeyen neoplazm primer yer   </vt:lpstr>
      <vt:lpstr>VAKA-15: Yeri bilinmeyen neoplazm lokalizasyonu  </vt:lpstr>
      <vt:lpstr>VAKA-16: Myokard enfarktüsü  </vt:lpstr>
      <vt:lpstr>VAKA-17: Miyokard enfarktüsü üzerine daha fazla bilgi   </vt:lpstr>
      <vt:lpstr>VAKA-18: Arteriyoskleroz</vt:lpstr>
      <vt:lpstr>VAKA-19: Altta yatan neden olarak hipertansiyon  </vt:lpstr>
      <vt:lpstr>VAKA-20: Geçmiş romatizmal ateş  </vt:lpstr>
      <vt:lpstr>VAKA-21:  Pnömoni </vt:lpstr>
      <vt:lpstr>VAKA-22: Solunum yolu hastalıkları için risk faktörleri </vt:lpstr>
      <vt:lpstr>VAKA-23: Ani ve bilinmeyen doğal ölüm  </vt:lpstr>
      <vt:lpstr>VAKA-24: Otopsi veya toksikolojik inceleme üzerine belirlenemeyen ölüm nedeni ve ölüm şekli    </vt:lpstr>
      <vt:lpstr>VAKA-25: Belirli bir durumun rapor edilmesi  </vt:lpstr>
      <vt:lpstr>VAKA-26: Yaşlılarda öne çıkan ölüm nedenleri  </vt:lpstr>
      <vt:lpstr>VAKA-27: Yaşlılarda serebrovasküler olayların komplikasyonları  </vt:lpstr>
      <vt:lpstr>VAKA-28: Yaşlılarda kronik kalp hastalıkları  </vt:lpstr>
      <vt:lpstr>VAKA-29: Eklampsi </vt:lpstr>
      <vt:lpstr>VAKA-30: Düşük komplikasyonları  </vt:lpstr>
      <vt:lpstr>VAKA-31: Hamilelik sırasında ortaya çıkan meme kanseri  </vt:lpstr>
      <vt:lpstr>VAKA-32: Silikozis  </vt:lpstr>
      <vt:lpstr>VAKA-33:  Mezotelyoma  </vt:lpstr>
      <vt:lpstr>VAKA-34: Kronik alkol tüketiminin genel komplikasyonları  </vt:lpstr>
      <vt:lpstr>VAKA-35: Aşırı doz  </vt:lpstr>
      <vt:lpstr>VAKA-36: Cerrahi müdahele  gerektiren durumların rapor edilmesi  </vt:lpstr>
      <vt:lpstr>VAKA-37: Anestetiklere karşı gelişen beklenmedik reaksiyon  </vt:lpstr>
      <vt:lpstr>VAKA-38: Kan nakli ve AIDS </vt:lpstr>
      <vt:lpstr>VAKA-39: Ani bebek ölümü sendromu  </vt:lpstr>
      <vt:lpstr>VAKA-40: Ölüm nedeninin değiştirilmesi  </vt:lpstr>
      <vt:lpstr>Ölüm nedeninin değiştirilmesi  </vt:lpstr>
      <vt:lpstr>VAKA-41: Kaza sonucu yaralanma ve depresyon  </vt:lpstr>
      <vt:lpstr>VAKA-42: İşyerinde yaralanma  </vt:lpstr>
      <vt:lpstr>VAKA-43: Araç kazasındaki sürücü  </vt:lpstr>
      <vt:lpstr>VAKA-44: Alkol kullanımı ve taşıt kazası  </vt:lpstr>
      <vt:lpstr>VAKA-45: Arabanın çarptığı yaya  </vt:lpstr>
      <vt:lpstr>VAKA-46: Otopsinin onayladığı kasıtlı olarak kendini silahla yaralama  </vt:lpstr>
      <vt:lpstr>VAKA-47: Depresyonun neden olduğu intihar  </vt:lpstr>
      <vt:lpstr>VAKA-48: Saldırı </vt:lpstr>
      <vt:lpstr>VAKA-49: Düşmeler ve demans  </vt:lpstr>
      <vt:lpstr>VAKA-50: Yaşlılıktan ileri gelen düşmeler  </vt:lpstr>
      <vt:lpstr>VAKA-51: Akut alkol zehirlenmesi  </vt:lpstr>
      <vt:lpstr>VAKA-52: İlaçlarla kazara zehirlenme  </vt:lpstr>
      <vt:lpstr>VAKA-53: Zehirlenerek intihar  </vt:lpstr>
      <vt:lpstr>VAKA-54: Ölüm şeklinin değiştirilmesi ve dış neden  </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DOĞUM  ve  ÖLÜM KAYITLARI</dc:title>
  <dc:creator>Thsk</dc:creator>
  <cp:lastModifiedBy>Yakup EROĞLU</cp:lastModifiedBy>
  <cp:revision>92</cp:revision>
  <dcterms:created xsi:type="dcterms:W3CDTF">2012-12-25T11:43:14Z</dcterms:created>
  <dcterms:modified xsi:type="dcterms:W3CDTF">2015-12-01T11:08:42Z</dcterms:modified>
</cp:coreProperties>
</file>