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0"/>
  </p:notesMasterIdLst>
  <p:handoutMasterIdLst>
    <p:handoutMasterId r:id="rId21"/>
  </p:handoutMasterIdLst>
  <p:sldIdLst>
    <p:sldId id="257" r:id="rId2"/>
    <p:sldId id="417" r:id="rId3"/>
    <p:sldId id="431" r:id="rId4"/>
    <p:sldId id="432" r:id="rId5"/>
    <p:sldId id="433" r:id="rId6"/>
    <p:sldId id="419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15" r:id="rId19"/>
  </p:sldIdLst>
  <p:sldSz cx="9144000" cy="6858000" type="screen4x3"/>
  <p:notesSz cx="6797675" cy="987266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F.Zehra YILDIZ" initials="DY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96" autoAdjust="0"/>
  </p:normalViewPr>
  <p:slideViewPr>
    <p:cSldViewPr>
      <p:cViewPr varScale="1">
        <p:scale>
          <a:sx n="111" d="100"/>
          <a:sy n="111" d="100"/>
        </p:scale>
        <p:origin x="16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 smtClean="0"/>
              <a:t>103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CE0E8-4228-490A-87AF-3DE158CFF58C}" type="datetimeFigureOut">
              <a:rPr lang="tr-TR" smtClean="0"/>
              <a:t>04.11.2015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F2EE-4103-4292-9604-113A4BF3CE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32254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 smtClean="0"/>
              <a:t>103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1DBD5-7737-4492-82FB-D6920D288C8B}" type="datetimeFigureOut">
              <a:rPr lang="tr-TR" smtClean="0"/>
              <a:t>04.11.2015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A2BC1-01A8-4AD5-B448-066D002FD3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88834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6A2BC1-01A8-4AD5-B448-066D002FD3C8}" type="slidenum">
              <a:rPr lang="tr-TR" smtClean="0"/>
              <a:t>1</a:t>
            </a:fld>
            <a:endParaRPr lang="tr-TR"/>
          </a:p>
        </p:txBody>
      </p:sp>
      <p:sp>
        <p:nvSpPr>
          <p:cNvPr id="9" name="Veri Yer Tutucusu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fld id="{E3882081-F449-4DC4-8E8E-2CBD9A72828E}" type="datetime1">
              <a:rPr lang="tr-TR" smtClean="0"/>
              <a:t>04.11.2015</a:t>
            </a:fld>
            <a:endParaRPr lang="tr-TR"/>
          </a:p>
        </p:txBody>
      </p:sp>
      <p:sp>
        <p:nvSpPr>
          <p:cNvPr id="10" name="Üstbilgi Yer Tutucusu 9"/>
          <p:cNvSpPr>
            <a:spLocks noGrp="1"/>
          </p:cNvSpPr>
          <p:nvPr>
            <p:ph type="hdr" sz="quarter" idx="16"/>
          </p:nvPr>
        </p:nvSpPr>
        <p:spPr/>
        <p:txBody>
          <a:bodyPr/>
          <a:lstStyle/>
          <a:p>
            <a:r>
              <a:rPr lang="tr-TR" smtClean="0"/>
              <a:t>103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89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103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5B7DC-0FD3-41AD-8AD7-7FC6461B220D}" type="datetime1">
              <a:rPr lang="tr-TR" smtClean="0"/>
              <a:t>04.11.2015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6A2BC1-01A8-4AD5-B448-066D002FD3C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262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6A2BC1-01A8-4AD5-B448-066D002FD3C8}" type="slidenum">
              <a:rPr lang="tr-TR" smtClean="0"/>
              <a:t>7</a:t>
            </a:fld>
            <a:endParaRPr lang="tr-TR"/>
          </a:p>
        </p:txBody>
      </p:sp>
      <p:sp>
        <p:nvSpPr>
          <p:cNvPr id="9" name="Veri Yer Tutucusu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fld id="{E3882081-F449-4DC4-8E8E-2CBD9A72828E}" type="datetime1">
              <a:rPr lang="tr-TR" smtClean="0"/>
              <a:t>04.11.2015</a:t>
            </a:fld>
            <a:endParaRPr lang="tr-TR"/>
          </a:p>
        </p:txBody>
      </p:sp>
      <p:sp>
        <p:nvSpPr>
          <p:cNvPr id="10" name="Üstbilgi Yer Tutucusu 9"/>
          <p:cNvSpPr>
            <a:spLocks noGrp="1"/>
          </p:cNvSpPr>
          <p:nvPr>
            <p:ph type="hdr" sz="quarter" idx="16"/>
          </p:nvPr>
        </p:nvSpPr>
        <p:spPr/>
        <p:txBody>
          <a:bodyPr/>
          <a:lstStyle/>
          <a:p>
            <a:r>
              <a:rPr lang="tr-TR" smtClean="0"/>
              <a:t>103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897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103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2DC9BF0-A885-4B10-A459-0E2178430026}" type="datetime1">
              <a:rPr lang="tr-TR" smtClean="0"/>
              <a:t>04.11.2015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6A2BC1-01A8-4AD5-B448-066D002FD3C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141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103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0DB751D-2BE1-4D39-8761-82B558A30900}" type="datetime1">
              <a:rPr lang="tr-TR" smtClean="0"/>
              <a:t>04.11.2015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6A2BC1-01A8-4AD5-B448-066D002FD3C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6610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103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5B7DC-0FD3-41AD-8AD7-7FC6461B220D}" type="datetime1">
              <a:rPr lang="tr-TR" smtClean="0"/>
              <a:t>04.11.2015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6A2BC1-01A8-4AD5-B448-066D002FD3C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262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Üstbilgi Yer Tutucusu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tr-TR" smtClean="0"/>
              <a:t>103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BEE855-0658-496A-89EF-DB60DA28A625}" type="datetime1">
              <a:rPr lang="tr-TR" smtClean="0"/>
              <a:t>04.11.2015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6A2BC1-01A8-4AD5-B448-066D002FD3C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67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angSong" pitchFamily="49" charset="-12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angSong" pitchFamily="49" charset="-12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angSong" pitchFamily="49" charset="-12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angSong" pitchFamily="49" charset="-12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angSong" pitchFamily="49" charset="-12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angSong" pitchFamily="49" charset="-12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angSong" pitchFamily="49" charset="-12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angSong" pitchFamily="49" charset="-12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angSong" pitchFamily="49" charset="-122"/>
                <a:cs typeface="Arial" charset="0"/>
              </a:defRPr>
            </a:lvl9pPr>
          </a:lstStyle>
          <a:p>
            <a:pPr eaLnBrk="1" hangingPunct="1"/>
            <a:fld id="{7CE2469E-0D7B-4650-AD8C-0FFC9EA8CD14}" type="slidenum">
              <a:rPr lang="tr-TR" smtClean="0">
                <a:latin typeface="Arial" charset="0"/>
              </a:rPr>
              <a:pPr eaLnBrk="1" hangingPunct="1"/>
              <a:t>18</a:t>
            </a:fld>
            <a:endParaRPr lang="tr-T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0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Dikdörtgen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Dikdörtgen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Dikdörtgen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Dikdörtgen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8345A4A-32EB-4E36-9A8F-C77FE9634B21}" type="datetime1">
              <a:rPr lang="tr-TR" smtClean="0"/>
              <a:t>04.11.2015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tr-TR" smtClean="0"/>
              <a:t>103</a:t>
            </a:r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9BEF777-E273-4454-AC39-DDA30137CD0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A6CD-A98D-4BC9-9287-D8CE9687C8DB}" type="datetime1">
              <a:rPr lang="tr-TR" smtClean="0"/>
              <a:t>04.11.2015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103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F777-E273-4454-AC39-DDA30137CD0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F745-9415-4090-BB6C-E8B683981AA4}" type="datetime1">
              <a:rPr lang="tr-TR" smtClean="0"/>
              <a:t>04.11.2015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103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F777-E273-4454-AC39-DDA30137CD0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A213-9F58-44C8-A29E-B2465F8CB4DB}" type="datetime1">
              <a:rPr lang="tr-TR" smtClean="0"/>
              <a:t>04.11.2015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103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F777-E273-4454-AC39-DDA30137CD0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331C-B947-4437-AEAF-A29AECB2DEA6}" type="datetime1">
              <a:rPr lang="tr-TR" smtClean="0"/>
              <a:t>04.11.2015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103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F777-E273-4454-AC39-DDA30137CD0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A4C8-5A70-46AD-AD6C-48BFA81EEB5B}" type="datetime1">
              <a:rPr lang="tr-TR" smtClean="0"/>
              <a:t>04.11.2015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103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F777-E273-4454-AC39-DDA30137CD0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Veri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27E560-FB9D-4242-9C60-CB54C5ADFEB2}" type="datetime1">
              <a:rPr lang="tr-TR" smtClean="0"/>
              <a:t>04.11.2015</a:t>
            </a:fld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BEF777-E273-4454-AC39-DDA30137CD02}" type="slidenum">
              <a:rPr lang="tr-TR" smtClean="0"/>
              <a:t>‹#›</a:t>
            </a:fld>
            <a:endParaRPr lang="tr-TR"/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r-TR" smtClean="0"/>
              <a:t>103</a:t>
            </a: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C48087B-CF20-4A12-BFF9-023D6C3D9952}" type="datetime1">
              <a:rPr lang="tr-TR" smtClean="0"/>
              <a:t>04.11.2015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tr-TR" smtClean="0"/>
              <a:t>103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9BEF777-E273-4454-AC39-DDA30137CD0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22CE-B889-4972-9E98-DF55DE913EAE}" type="datetime1">
              <a:rPr lang="tr-TR" smtClean="0"/>
              <a:t>04.11.2015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103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F777-E273-4454-AC39-DDA30137CD0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4887-7F18-4FC6-A0CD-BD9B9B7F4466}" type="datetime1">
              <a:rPr lang="tr-TR" smtClean="0"/>
              <a:t>04.11.2015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103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F777-E273-4454-AC39-DDA30137CD0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dirty="0" smtClean="0"/>
              <a:t>Resim eklemek için </a:t>
            </a:r>
            <a:r>
              <a:rPr kumimoji="0" lang="tr-TR" dirty="0" err="1" smtClean="0"/>
              <a:t>simçeyi</a:t>
            </a:r>
            <a:r>
              <a:rPr kumimoji="0" lang="tr-TR" dirty="0" smtClean="0"/>
              <a:t>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3ADC-D45A-4654-9548-F657810D8D54}" type="datetime1">
              <a:rPr lang="tr-TR" smtClean="0"/>
              <a:t>04.11.2015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103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EF777-E273-4454-AC39-DDA30137CD0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Dikdörtgen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Dikdörtgen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Dikdörtgen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Dikdörtgen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Dikdörtgen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Dikdörtgen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Dikdörtgen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49150BC-F0F3-48CA-A7B2-0131C6855DC7}" type="datetime1">
              <a:rPr lang="tr-TR" smtClean="0"/>
              <a:t>04.11.2015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tr-TR" smtClean="0"/>
              <a:t>103</a:t>
            </a:r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9BEF777-E273-4454-AC39-DDA30137CD0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bs.gov.t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/>
          <p:nvPr/>
        </p:nvPicPr>
        <p:blipFill rotWithShape="1">
          <a:blip r:embed="rId3"/>
          <a:srcRect l="9425" r="10053" b="67176"/>
          <a:stretch/>
        </p:blipFill>
        <p:spPr bwMode="auto">
          <a:xfrm>
            <a:off x="2843808" y="4725144"/>
            <a:ext cx="3528392" cy="928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20688"/>
            <a:ext cx="3888432" cy="2088232"/>
          </a:xfrm>
          <a:prstGeom prst="rect">
            <a:avLst/>
          </a:prstGeom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032824"/>
              </p:ext>
            </p:extLst>
          </p:nvPr>
        </p:nvGraphicFramePr>
        <p:xfrm>
          <a:off x="611560" y="2780928"/>
          <a:ext cx="8229600" cy="864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3600" b="1" kern="1200" cap="all" dirty="0" smtClean="0">
                          <a:ln w="3175" cmpd="sng"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ÖLÜM BİLDİRİM SİSTEMİ VE İŞLEYİŞİ</a:t>
                      </a:r>
                      <a:endParaRPr lang="tr-TR" sz="3600" b="1" kern="1200" cap="all" dirty="0">
                        <a:ln w="3175" cmpd="sng"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33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/>
          <p:nvPr/>
        </p:nvPicPr>
        <p:blipFill rotWithShape="1">
          <a:blip r:embed="rId3"/>
          <a:srcRect t="18812" r="4266" b="46796"/>
          <a:stretch/>
        </p:blipFill>
        <p:spPr bwMode="auto">
          <a:xfrm>
            <a:off x="971600" y="908720"/>
            <a:ext cx="7200800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Resim 10"/>
          <p:cNvPicPr/>
          <p:nvPr/>
        </p:nvPicPr>
        <p:blipFill rotWithShape="1">
          <a:blip r:embed="rId4"/>
          <a:srcRect t="12640" b="23574"/>
          <a:stretch/>
        </p:blipFill>
        <p:spPr bwMode="auto">
          <a:xfrm>
            <a:off x="971600" y="2852936"/>
            <a:ext cx="7128792" cy="2426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899592" y="5301208"/>
            <a:ext cx="7344816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Kontrolör  belgenin iade edilmesine gerek olmamasına rağmen iade etmiştir.</a:t>
            </a:r>
          </a:p>
        </p:txBody>
      </p:sp>
    </p:spTree>
    <p:extLst>
      <p:ext uri="{BB962C8B-B14F-4D97-AF65-F5344CB8AC3E}">
        <p14:creationId xmlns:p14="http://schemas.microsoft.com/office/powerpoint/2010/main" val="5614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 rotWithShape="1">
          <a:blip r:embed="rId2"/>
          <a:srcRect t="16755" r="6911" b="47090"/>
          <a:stretch/>
        </p:blipFill>
        <p:spPr bwMode="auto">
          <a:xfrm>
            <a:off x="1043608" y="980728"/>
            <a:ext cx="7200800" cy="17419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Resim 4"/>
          <p:cNvPicPr/>
          <p:nvPr/>
        </p:nvPicPr>
        <p:blipFill rotWithShape="1">
          <a:blip r:embed="rId3"/>
          <a:srcRect t="28806" r="2116" b="10346"/>
          <a:stretch/>
        </p:blipFill>
        <p:spPr bwMode="auto">
          <a:xfrm>
            <a:off x="1043608" y="2996952"/>
            <a:ext cx="7200800" cy="2475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043608" y="5877272"/>
            <a:ext cx="7200800" cy="416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Kontrolör iade açıklamasını anlaşılır bir şekilde yapmıştır.</a:t>
            </a:r>
          </a:p>
        </p:txBody>
      </p:sp>
    </p:spTree>
    <p:extLst>
      <p:ext uri="{BB962C8B-B14F-4D97-AF65-F5344CB8AC3E}">
        <p14:creationId xmlns:p14="http://schemas.microsoft.com/office/powerpoint/2010/main" val="225864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/>
          <p:nvPr/>
        </p:nvPicPr>
        <p:blipFill rotWithShape="1">
          <a:blip r:embed="rId2"/>
          <a:srcRect t="18813" r="8068" b="46502"/>
          <a:stretch/>
        </p:blipFill>
        <p:spPr bwMode="auto">
          <a:xfrm>
            <a:off x="1043608" y="980728"/>
            <a:ext cx="7128792" cy="1452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Resim 7"/>
          <p:cNvPicPr/>
          <p:nvPr/>
        </p:nvPicPr>
        <p:blipFill rotWithShape="1">
          <a:blip r:embed="rId3"/>
          <a:srcRect t="29394" r="1455" b="7995"/>
          <a:stretch/>
        </p:blipFill>
        <p:spPr bwMode="auto">
          <a:xfrm>
            <a:off x="1043608" y="2780928"/>
            <a:ext cx="7128792" cy="2772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1043608" y="5805264"/>
            <a:ext cx="568863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Doğru düzenlenmiş ve onaylanmıştır.</a:t>
            </a:r>
          </a:p>
        </p:txBody>
      </p:sp>
    </p:spTree>
    <p:extLst>
      <p:ext uri="{BB962C8B-B14F-4D97-AF65-F5344CB8AC3E}">
        <p14:creationId xmlns:p14="http://schemas.microsoft.com/office/powerpoint/2010/main" val="85662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esim 19"/>
          <p:cNvPicPr/>
          <p:nvPr/>
        </p:nvPicPr>
        <p:blipFill rotWithShape="1">
          <a:blip r:embed="rId2"/>
          <a:srcRect t="20870" b="43563"/>
          <a:stretch/>
        </p:blipFill>
        <p:spPr bwMode="auto">
          <a:xfrm>
            <a:off x="899592" y="908720"/>
            <a:ext cx="7416824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Resim 20"/>
          <p:cNvPicPr/>
          <p:nvPr/>
        </p:nvPicPr>
        <p:blipFill rotWithShape="1">
          <a:blip r:embed="rId3"/>
          <a:srcRect t="19400" r="1125" b="16813"/>
          <a:stretch/>
        </p:blipFill>
        <p:spPr bwMode="auto">
          <a:xfrm>
            <a:off x="899592" y="2708920"/>
            <a:ext cx="7416824" cy="2570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Dikdörtgen 21"/>
          <p:cNvSpPr/>
          <p:nvPr/>
        </p:nvSpPr>
        <p:spPr>
          <a:xfrm>
            <a:off x="899592" y="5157192"/>
            <a:ext cx="7488832" cy="1571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Belge düzenleyen hekim ölüm nedeni  olarak H bölümü 1 b satırına ICD 10 ana başlıklarından birini yazmıştır. Kontrolör belgeyi iade etmesi gerekirken onaylamıştır.</a:t>
            </a:r>
          </a:p>
        </p:txBody>
      </p:sp>
    </p:spTree>
    <p:extLst>
      <p:ext uri="{BB962C8B-B14F-4D97-AF65-F5344CB8AC3E}">
        <p14:creationId xmlns:p14="http://schemas.microsoft.com/office/powerpoint/2010/main" val="409541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/>
          <p:nvPr/>
        </p:nvPicPr>
        <p:blipFill rotWithShape="1">
          <a:blip r:embed="rId3"/>
          <a:srcRect t="18224" r="2116" b="23574"/>
          <a:stretch/>
        </p:blipFill>
        <p:spPr bwMode="auto">
          <a:xfrm>
            <a:off x="971600" y="908720"/>
            <a:ext cx="7318448" cy="1885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Resim 8"/>
          <p:cNvPicPr/>
          <p:nvPr/>
        </p:nvPicPr>
        <p:blipFill rotWithShape="1">
          <a:blip r:embed="rId4"/>
          <a:srcRect l="496" t="23221" r="1951" b="16519"/>
          <a:stretch/>
        </p:blipFill>
        <p:spPr bwMode="auto">
          <a:xfrm>
            <a:off x="971600" y="2996952"/>
            <a:ext cx="7272808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899592" y="5085184"/>
            <a:ext cx="7272808" cy="1571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Kontrolör  belgenin iade edilmesine gerek olmamasına rağmen iade etmiştir. Ancak kontrolör iade açıklamasını anlaşılır bir şekilde yapmıştır.</a:t>
            </a:r>
          </a:p>
        </p:txBody>
      </p:sp>
    </p:spTree>
    <p:extLst>
      <p:ext uri="{BB962C8B-B14F-4D97-AF65-F5344CB8AC3E}">
        <p14:creationId xmlns:p14="http://schemas.microsoft.com/office/powerpoint/2010/main" val="247840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/>
          <p:nvPr/>
        </p:nvPicPr>
        <p:blipFill rotWithShape="1">
          <a:blip r:embed="rId3"/>
          <a:srcRect t="19400" r="9226" b="46796"/>
          <a:stretch/>
        </p:blipFill>
        <p:spPr bwMode="auto">
          <a:xfrm>
            <a:off x="971600" y="980728"/>
            <a:ext cx="7056784" cy="1492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Resim 8"/>
          <p:cNvPicPr/>
          <p:nvPr/>
        </p:nvPicPr>
        <p:blipFill rotWithShape="1">
          <a:blip r:embed="rId4"/>
          <a:srcRect t="34392" r="2282" b="8289"/>
          <a:stretch/>
        </p:blipFill>
        <p:spPr bwMode="auto">
          <a:xfrm>
            <a:off x="971600" y="2708920"/>
            <a:ext cx="7056785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899592" y="5517232"/>
            <a:ext cx="4384021" cy="4167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Doğru düzenlenmiş ve onaylanmıştır.</a:t>
            </a:r>
          </a:p>
        </p:txBody>
      </p:sp>
    </p:spTree>
    <p:extLst>
      <p:ext uri="{BB962C8B-B14F-4D97-AF65-F5344CB8AC3E}">
        <p14:creationId xmlns:p14="http://schemas.microsoft.com/office/powerpoint/2010/main" val="353530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/>
          <p:nvPr/>
        </p:nvPicPr>
        <p:blipFill rotWithShape="1">
          <a:blip r:embed="rId2"/>
          <a:srcRect t="19400" b="38859"/>
          <a:stretch/>
        </p:blipFill>
        <p:spPr bwMode="auto">
          <a:xfrm>
            <a:off x="1043608" y="1052736"/>
            <a:ext cx="7129189" cy="1602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Resim 3"/>
          <p:cNvPicPr/>
          <p:nvPr/>
        </p:nvPicPr>
        <p:blipFill rotWithShape="1">
          <a:blip r:embed="rId3"/>
          <a:srcRect t="17342" b="22105"/>
          <a:stretch/>
        </p:blipFill>
        <p:spPr bwMode="auto">
          <a:xfrm>
            <a:off x="1043608" y="2924944"/>
            <a:ext cx="7129189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899592" y="5373216"/>
            <a:ext cx="7488832" cy="1217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Kontrolör  belgenin iade edilmesine gerek olmamasına rağmen iade etmiştir.</a:t>
            </a:r>
          </a:p>
        </p:txBody>
      </p:sp>
    </p:spTree>
    <p:extLst>
      <p:ext uri="{BB962C8B-B14F-4D97-AF65-F5344CB8AC3E}">
        <p14:creationId xmlns:p14="http://schemas.microsoft.com/office/powerpoint/2010/main" val="167515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/>
          <p:nvPr/>
        </p:nvPicPr>
        <p:blipFill rotWithShape="1">
          <a:blip r:embed="rId2"/>
          <a:srcRect t="19988" r="1125" b="42975"/>
          <a:stretch/>
        </p:blipFill>
        <p:spPr bwMode="auto">
          <a:xfrm>
            <a:off x="1043608" y="764704"/>
            <a:ext cx="7189687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Resim 3"/>
          <p:cNvPicPr/>
          <p:nvPr/>
        </p:nvPicPr>
        <p:blipFill rotWithShape="1">
          <a:blip r:embed="rId3"/>
          <a:srcRect t="18813" b="16813"/>
          <a:stretch/>
        </p:blipFill>
        <p:spPr bwMode="auto">
          <a:xfrm>
            <a:off x="1043608" y="2492896"/>
            <a:ext cx="7200800" cy="2446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43608" y="4581128"/>
            <a:ext cx="7272808" cy="2078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Bu belgede ölüm nedeni sıralaması yanlış yazılmıştır. H bölüm I a ve b satiri neden sonuç ve süre ilişkisine göre değiştirilmeli c satırına yazılan ölüme direk etkisi olmayan tanı bölüm </a:t>
            </a:r>
            <a:r>
              <a:rPr lang="tr-TR" sz="2000" dirty="0" err="1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II‘ye</a:t>
            </a: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 yazılmalıdır. Kontrolör belgeyi iade etmesi gerekirken onaylamıştır.</a:t>
            </a:r>
          </a:p>
        </p:txBody>
      </p:sp>
    </p:spTree>
    <p:extLst>
      <p:ext uri="{BB962C8B-B14F-4D97-AF65-F5344CB8AC3E}">
        <p14:creationId xmlns:p14="http://schemas.microsoft.com/office/powerpoint/2010/main" val="292537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4 Başlık"/>
          <p:cNvSpPr>
            <a:spLocks noGrp="1"/>
          </p:cNvSpPr>
          <p:nvPr>
            <p:ph type="ctrTitle"/>
          </p:nvPr>
        </p:nvSpPr>
        <p:spPr>
          <a:xfrm>
            <a:off x="1475656" y="1571612"/>
            <a:ext cx="6982528" cy="18938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6000" b="1" i="1" dirty="0" smtClean="0">
                <a:solidFill>
                  <a:srgbClr val="C00000"/>
                </a:solidFill>
              </a:rPr>
              <a:t>TEŞEKKÜRLER</a:t>
            </a:r>
            <a:endParaRPr lang="tr-TR" sz="6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4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755576" y="2636912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tr-TR" sz="24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Sağlık tesisi (Hastane</a:t>
            </a:r>
            <a:r>
              <a:rPr lang="tr-TR" sz="2400" dirty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, </a:t>
            </a:r>
            <a:r>
              <a:rPr lang="tr-TR" sz="24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ASM) </a:t>
            </a:r>
            <a:r>
              <a:rPr lang="tr-TR" sz="2400" dirty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veya sağlık kurumu </a:t>
            </a:r>
            <a:r>
              <a:rPr lang="tr-TR" sz="24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dışındaki tüm ölümler</a:t>
            </a:r>
          </a:p>
          <a:p>
            <a:pPr marL="342900" indent="-342900" algn="just">
              <a:buFontTx/>
              <a:buChar char="-"/>
            </a:pPr>
            <a:endParaRPr lang="tr-TR" sz="1200" dirty="0" smtClean="0">
              <a:solidFill>
                <a:schemeClr val="accent4">
                  <a:lumMod val="75000"/>
                </a:schemeClr>
              </a:solidFill>
              <a:latin typeface="Trebuchet MS" pitchFamily="34" charset="0"/>
              <a:hlinkClick r:id="rId2"/>
            </a:endParaRPr>
          </a:p>
          <a:p>
            <a:pPr marL="342900" indent="-342900" algn="just">
              <a:buFontTx/>
              <a:buChar char="-"/>
            </a:pPr>
            <a:r>
              <a:rPr lang="tr-TR" sz="24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  <a:hlinkClick r:id="rId2"/>
              </a:rPr>
              <a:t>www.obs.gov.tr</a:t>
            </a:r>
            <a:r>
              <a:rPr lang="tr-TR" sz="24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endParaRPr lang="tr-TR" sz="2400" dirty="0" smtClean="0">
              <a:solidFill>
                <a:schemeClr val="accent4">
                  <a:lumMod val="75000"/>
                </a:schemeClr>
              </a:solidFill>
              <a:latin typeface="Trebuchet MS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tr-TR" sz="22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Kullanıcı </a:t>
            </a:r>
            <a:r>
              <a:rPr lang="tr-TR" sz="2200" dirty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adı ve </a:t>
            </a:r>
            <a:r>
              <a:rPr lang="tr-TR" sz="22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şifresi</a:t>
            </a:r>
          </a:p>
          <a:p>
            <a:pPr marL="342900" indent="-342900" algn="just">
              <a:buFontTx/>
              <a:buChar char="-"/>
            </a:pPr>
            <a:endParaRPr lang="tr-TR" sz="2200" dirty="0" smtClean="0">
              <a:solidFill>
                <a:schemeClr val="accent4">
                  <a:lumMod val="75000"/>
                </a:schemeClr>
              </a:solidFill>
              <a:latin typeface="Trebuchet MS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tr-TR" sz="22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Kullanıcı yetki </a:t>
            </a:r>
          </a:p>
          <a:p>
            <a:pPr algn="just"/>
            <a:endParaRPr lang="tr-TR" sz="2200" dirty="0" smtClean="0">
              <a:solidFill>
                <a:schemeClr val="accent4">
                  <a:lumMod val="75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10" name="42 Grup"/>
          <p:cNvGrpSpPr>
            <a:grpSpLocks/>
          </p:cNvGrpSpPr>
          <p:nvPr/>
        </p:nvGrpSpPr>
        <p:grpSpPr bwMode="auto">
          <a:xfrm>
            <a:off x="-15522" y="1916832"/>
            <a:ext cx="9144000" cy="144463"/>
            <a:chOff x="0" y="500042"/>
            <a:chExt cx="9144000" cy="144464"/>
          </a:xfrm>
        </p:grpSpPr>
        <p:cxnSp>
          <p:nvCxnSpPr>
            <p:cNvPr id="11" name="17 Düz Bağlayıcı"/>
            <p:cNvCxnSpPr>
              <a:cxnSpLocks noChangeShapeType="1"/>
            </p:cNvCxnSpPr>
            <p:nvPr/>
          </p:nvCxnSpPr>
          <p:spPr bwMode="auto">
            <a:xfrm>
              <a:off x="0" y="500042"/>
              <a:ext cx="9144000" cy="1587"/>
            </a:xfrm>
            <a:prstGeom prst="line">
              <a:avLst/>
            </a:prstGeom>
            <a:noFill/>
            <a:ln w="76200" algn="ctr">
              <a:solidFill>
                <a:srgbClr val="008080"/>
              </a:solidFill>
              <a:round/>
              <a:headEnd/>
              <a:tailEnd/>
            </a:ln>
          </p:spPr>
        </p:cxnSp>
        <p:cxnSp>
          <p:nvCxnSpPr>
            <p:cNvPr id="12" name="18 Düz Bağlayıcı"/>
            <p:cNvCxnSpPr/>
            <p:nvPr/>
          </p:nvCxnSpPr>
          <p:spPr>
            <a:xfrm>
              <a:off x="0" y="571480"/>
              <a:ext cx="9144000" cy="1587"/>
            </a:xfrm>
            <a:prstGeom prst="line">
              <a:avLst/>
            </a:prstGeom>
            <a:ln w="889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9 Düz Bağlayıcı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Metin kutusu 13"/>
          <p:cNvSpPr txBox="1"/>
          <p:nvPr/>
        </p:nvSpPr>
        <p:spPr>
          <a:xfrm>
            <a:off x="611560" y="69269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cap="all" dirty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ÖLÜM BİLDİRİM </a:t>
            </a:r>
            <a:r>
              <a:rPr lang="tr-TR" sz="3600" b="1" cap="all" dirty="0" smtClean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SİSTEMİ GENEL TANIM</a:t>
            </a:r>
            <a:endParaRPr lang="tr-TR" sz="3600" b="1" cap="all" dirty="0">
              <a:ln w="3175" cmpd="sng">
                <a:noFill/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005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827584" y="83671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cap="all" dirty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SİSTEMİN </a:t>
            </a:r>
            <a:r>
              <a:rPr lang="tr-TR" sz="3600" b="1" cap="all" dirty="0" smtClean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İŞLEYİŞİ </a:t>
            </a:r>
            <a:endParaRPr lang="tr-TR" sz="3600" b="1" cap="all" dirty="0">
              <a:ln w="3175" cmpd="sng">
                <a:noFill/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3059832" y="1700808"/>
            <a:ext cx="28083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Sağlık Kurumunda Ölüm</a:t>
            </a:r>
            <a:endParaRPr lang="tr-TR" dirty="0"/>
          </a:p>
        </p:txBody>
      </p:sp>
      <p:sp>
        <p:nvSpPr>
          <p:cNvPr id="9" name="Aşağı Ok 8"/>
          <p:cNvSpPr/>
          <p:nvPr/>
        </p:nvSpPr>
        <p:spPr>
          <a:xfrm>
            <a:off x="4283968" y="2348880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3131840" y="2924944"/>
            <a:ext cx="280831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Hekimin ölüm belgesini elektronik ortamda(ÖBS) doldurması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082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395536" y="5486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cap="all" dirty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SİSTEMİN </a:t>
            </a:r>
            <a:r>
              <a:rPr lang="tr-TR" sz="3600" b="1" cap="all" dirty="0" smtClean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İŞLEYİŞİ </a:t>
            </a:r>
            <a:endParaRPr lang="tr-TR" sz="3600" b="1" cap="all" dirty="0">
              <a:ln w="3175" cmpd="sng">
                <a:noFill/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1691680" y="1412776"/>
            <a:ext cx="547260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Sağlık Kurumu Dışında Ölüm</a:t>
            </a:r>
            <a:endParaRPr lang="tr-TR" dirty="0"/>
          </a:p>
        </p:txBody>
      </p:sp>
      <p:sp>
        <p:nvSpPr>
          <p:cNvPr id="9" name="Aşağı Ok 8"/>
          <p:cNvSpPr/>
          <p:nvPr/>
        </p:nvSpPr>
        <p:spPr>
          <a:xfrm>
            <a:off x="4139952" y="198884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1691680" y="2276872"/>
            <a:ext cx="54726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Ölüm bilgisinin hekime bildirilmesi ile hekimin ölümün gerçekleştiği yere ulaşması</a:t>
            </a:r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691680" y="3356992"/>
            <a:ext cx="28083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Mesai saatinde öncelikle varsa belediye </a:t>
            </a:r>
            <a:r>
              <a:rPr lang="tr-TR" dirty="0"/>
              <a:t>hekimi</a:t>
            </a:r>
          </a:p>
        </p:txBody>
      </p:sp>
      <p:sp>
        <p:nvSpPr>
          <p:cNvPr id="11" name="Yuvarlatılmış Dikdörtgen 10"/>
          <p:cNvSpPr/>
          <p:nvPr/>
        </p:nvSpPr>
        <p:spPr>
          <a:xfrm>
            <a:off x="1619672" y="4293096"/>
            <a:ext cx="28083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B</a:t>
            </a:r>
            <a:r>
              <a:rPr lang="tr-TR" dirty="0" smtClean="0"/>
              <a:t>elediye hekimi yoksa toplum sağlığı hekimi</a:t>
            </a:r>
            <a:endParaRPr lang="tr-TR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1619672" y="5229200"/>
            <a:ext cx="28083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</a:t>
            </a:r>
            <a:r>
              <a:rPr lang="tr-TR" dirty="0" smtClean="0"/>
              <a:t>oplum sağlığı ekimi yoksa aile hekimi</a:t>
            </a:r>
            <a:endParaRPr lang="tr-TR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4860032" y="3356992"/>
            <a:ext cx="252028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Mesai </a:t>
            </a:r>
            <a:r>
              <a:rPr lang="tr-TR" dirty="0" smtClean="0"/>
              <a:t>saati dışında İl/ilçe bazlı tüm hekimlerden oluşturulan nöbet listesindeki görevli hekim  </a:t>
            </a:r>
            <a:endParaRPr lang="tr-TR" dirty="0"/>
          </a:p>
        </p:txBody>
      </p:sp>
      <p:sp>
        <p:nvSpPr>
          <p:cNvPr id="14" name="Aşağı Ok 13"/>
          <p:cNvSpPr/>
          <p:nvPr/>
        </p:nvSpPr>
        <p:spPr>
          <a:xfrm>
            <a:off x="5868144" y="306896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Aşağı Ok 14"/>
          <p:cNvSpPr/>
          <p:nvPr/>
        </p:nvSpPr>
        <p:spPr>
          <a:xfrm>
            <a:off x="2843808" y="494116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Aşağı Ok 15"/>
          <p:cNvSpPr/>
          <p:nvPr/>
        </p:nvSpPr>
        <p:spPr>
          <a:xfrm>
            <a:off x="2843808" y="400506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Aşağı Ok 16"/>
          <p:cNvSpPr/>
          <p:nvPr/>
        </p:nvSpPr>
        <p:spPr>
          <a:xfrm>
            <a:off x="2843808" y="306896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051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539552" y="1124744"/>
            <a:ext cx="2304256" cy="489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Sağlık Kurumunda Ölüm</a:t>
            </a:r>
            <a:endParaRPr lang="tr-TR" dirty="0"/>
          </a:p>
        </p:txBody>
      </p:sp>
      <p:sp>
        <p:nvSpPr>
          <p:cNvPr id="7" name="Aşağı Ok 6"/>
          <p:cNvSpPr/>
          <p:nvPr/>
        </p:nvSpPr>
        <p:spPr>
          <a:xfrm>
            <a:off x="1547664" y="1628800"/>
            <a:ext cx="236334" cy="289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539552" y="1916831"/>
            <a:ext cx="2304256" cy="1086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Hekimin ölüm belgesini elektronik ortamda(ÖBS) doldurması</a:t>
            </a:r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3416178" y="1052736"/>
            <a:ext cx="5332285" cy="4284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Sağlık Kurumu Dışında Ölüm</a:t>
            </a:r>
            <a:endParaRPr lang="tr-TR" dirty="0"/>
          </a:p>
        </p:txBody>
      </p:sp>
      <p:sp>
        <p:nvSpPr>
          <p:cNvPr id="10" name="Aşağı Ok 9"/>
          <p:cNvSpPr/>
          <p:nvPr/>
        </p:nvSpPr>
        <p:spPr>
          <a:xfrm>
            <a:off x="5940152" y="1484784"/>
            <a:ext cx="280647" cy="214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3419872" y="1700808"/>
            <a:ext cx="5332285" cy="5890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Ölüm bilgisinin hekime </a:t>
            </a:r>
            <a:r>
              <a:rPr lang="tr-TR" dirty="0" err="1" smtClean="0"/>
              <a:t>bildirilmesiı</a:t>
            </a:r>
            <a:r>
              <a:rPr lang="tr-TR" dirty="0" smtClean="0"/>
              <a:t> ile hekimin ölümün gerçekleştiği yere ulaşması</a:t>
            </a:r>
            <a:endParaRPr lang="tr-TR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3347864" y="2492895"/>
            <a:ext cx="2736304" cy="4819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Mesai saatinde öncelikle varsa belediye </a:t>
            </a:r>
            <a:r>
              <a:rPr lang="tr-TR" dirty="0"/>
              <a:t>hekimi</a:t>
            </a:r>
          </a:p>
        </p:txBody>
      </p:sp>
      <p:sp>
        <p:nvSpPr>
          <p:cNvPr id="13" name="Yuvarlatılmış Dikdörtgen 12"/>
          <p:cNvSpPr/>
          <p:nvPr/>
        </p:nvSpPr>
        <p:spPr>
          <a:xfrm>
            <a:off x="3347864" y="3212975"/>
            <a:ext cx="2736304" cy="4819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B</a:t>
            </a:r>
            <a:r>
              <a:rPr lang="tr-TR" dirty="0" smtClean="0"/>
              <a:t>elediye hekimi yoksa toplum sağlığı hekimi</a:t>
            </a:r>
            <a:endParaRPr lang="tr-TR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3347864" y="3933055"/>
            <a:ext cx="2736304" cy="4819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T</a:t>
            </a:r>
            <a:r>
              <a:rPr lang="tr-TR" dirty="0" smtClean="0"/>
              <a:t>oplum sağlığı ekimi yoksa aile hekimi</a:t>
            </a:r>
            <a:endParaRPr lang="tr-TR" dirty="0"/>
          </a:p>
        </p:txBody>
      </p:sp>
      <p:sp>
        <p:nvSpPr>
          <p:cNvPr id="15" name="Yuvarlatılmış Dikdörtgen 14"/>
          <p:cNvSpPr/>
          <p:nvPr/>
        </p:nvSpPr>
        <p:spPr>
          <a:xfrm>
            <a:off x="6516216" y="2492896"/>
            <a:ext cx="2455657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Mesai </a:t>
            </a:r>
            <a:r>
              <a:rPr lang="tr-TR" dirty="0" smtClean="0"/>
              <a:t>saati dışında İl/ilçe bazlı tüm hekimlerden oluşturulan nöbet listesindeki görevli hekim  </a:t>
            </a:r>
            <a:endParaRPr lang="tr-TR" dirty="0"/>
          </a:p>
        </p:txBody>
      </p:sp>
      <p:sp>
        <p:nvSpPr>
          <p:cNvPr id="16" name="Aşağı Ok 15"/>
          <p:cNvSpPr/>
          <p:nvPr/>
        </p:nvSpPr>
        <p:spPr>
          <a:xfrm>
            <a:off x="7452320" y="2276872"/>
            <a:ext cx="280647" cy="214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Aşağı Ok 16"/>
          <p:cNvSpPr/>
          <p:nvPr/>
        </p:nvSpPr>
        <p:spPr>
          <a:xfrm>
            <a:off x="4499992" y="3717032"/>
            <a:ext cx="280647" cy="214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Aşağı Ok 17"/>
          <p:cNvSpPr/>
          <p:nvPr/>
        </p:nvSpPr>
        <p:spPr>
          <a:xfrm>
            <a:off x="4427984" y="2996952"/>
            <a:ext cx="280647" cy="214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Aşağı Ok 18"/>
          <p:cNvSpPr/>
          <p:nvPr/>
        </p:nvSpPr>
        <p:spPr>
          <a:xfrm>
            <a:off x="4427984" y="2276872"/>
            <a:ext cx="280647" cy="214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Aşağı Ok 19"/>
          <p:cNvSpPr/>
          <p:nvPr/>
        </p:nvSpPr>
        <p:spPr>
          <a:xfrm>
            <a:off x="1547664" y="2996952"/>
            <a:ext cx="288032" cy="1738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Aşağı Ok 20"/>
          <p:cNvSpPr/>
          <p:nvPr/>
        </p:nvSpPr>
        <p:spPr>
          <a:xfrm>
            <a:off x="4499992" y="4437112"/>
            <a:ext cx="280647" cy="289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Aşağı Ok 21"/>
          <p:cNvSpPr/>
          <p:nvPr/>
        </p:nvSpPr>
        <p:spPr>
          <a:xfrm>
            <a:off x="7524328" y="4149080"/>
            <a:ext cx="280647" cy="579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Yuvarlatılmış Dikdörtgen 22"/>
          <p:cNvSpPr/>
          <p:nvPr/>
        </p:nvSpPr>
        <p:spPr>
          <a:xfrm>
            <a:off x="539552" y="4725144"/>
            <a:ext cx="7920880" cy="8694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Halk Sağlığı Müdürlüğü tarafından, ICD-10 kodlamaları ve ölüm nedeni belgelenmesine dair eğitim almış hekim tarafından ölüm belgesi içeriğinin kontrolü</a:t>
            </a:r>
          </a:p>
        </p:txBody>
      </p:sp>
      <p:sp>
        <p:nvSpPr>
          <p:cNvPr id="24" name="Yuvarlatılmış Dikdörtgen 23"/>
          <p:cNvSpPr/>
          <p:nvPr/>
        </p:nvSpPr>
        <p:spPr>
          <a:xfrm>
            <a:off x="539552" y="5877272"/>
            <a:ext cx="7920880" cy="8694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dirty="0"/>
              <a:t>Kontrolü yapılmış ve usulüne uygun doldurulmuş belgeler OBS üzerinden kaydedilerek  </a:t>
            </a:r>
            <a:r>
              <a:rPr lang="tr-TR" dirty="0" err="1"/>
              <a:t>TÜİK’e</a:t>
            </a:r>
            <a:r>
              <a:rPr lang="tr-TR" dirty="0"/>
              <a:t> gönderilir. </a:t>
            </a:r>
          </a:p>
        </p:txBody>
      </p:sp>
      <p:sp>
        <p:nvSpPr>
          <p:cNvPr id="25" name="Aşağı Ok 24"/>
          <p:cNvSpPr/>
          <p:nvPr/>
        </p:nvSpPr>
        <p:spPr>
          <a:xfrm>
            <a:off x="4499992" y="5589240"/>
            <a:ext cx="280647" cy="289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Metin kutusu 25"/>
          <p:cNvSpPr txBox="1"/>
          <p:nvPr/>
        </p:nvSpPr>
        <p:spPr>
          <a:xfrm>
            <a:off x="395536" y="47667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cap="all" dirty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SİSTEMİN </a:t>
            </a:r>
            <a:r>
              <a:rPr lang="tr-TR" sz="3600" b="1" cap="all" dirty="0" smtClean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İŞLEYİŞİ </a:t>
            </a:r>
            <a:endParaRPr lang="tr-TR" sz="3600" b="1" cap="all" dirty="0">
              <a:ln w="3175" cmpd="sng">
                <a:noFill/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18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42 Grup"/>
          <p:cNvGrpSpPr>
            <a:grpSpLocks/>
          </p:cNvGrpSpPr>
          <p:nvPr/>
        </p:nvGrpSpPr>
        <p:grpSpPr bwMode="auto">
          <a:xfrm>
            <a:off x="0" y="1916832"/>
            <a:ext cx="9144000" cy="144463"/>
            <a:chOff x="0" y="500042"/>
            <a:chExt cx="9144000" cy="144464"/>
          </a:xfrm>
        </p:grpSpPr>
        <p:cxnSp>
          <p:nvCxnSpPr>
            <p:cNvPr id="10" name="17 Düz Bağlayıcı"/>
            <p:cNvCxnSpPr>
              <a:cxnSpLocks noChangeShapeType="1"/>
            </p:cNvCxnSpPr>
            <p:nvPr/>
          </p:nvCxnSpPr>
          <p:spPr bwMode="auto">
            <a:xfrm>
              <a:off x="0" y="500042"/>
              <a:ext cx="9144000" cy="1587"/>
            </a:xfrm>
            <a:prstGeom prst="line">
              <a:avLst/>
            </a:prstGeom>
            <a:noFill/>
            <a:ln w="76200" algn="ctr">
              <a:solidFill>
                <a:srgbClr val="008080"/>
              </a:solidFill>
              <a:round/>
              <a:headEnd/>
              <a:tailEnd/>
            </a:ln>
          </p:spPr>
        </p:cxnSp>
        <p:cxnSp>
          <p:nvCxnSpPr>
            <p:cNvPr id="12" name="18 Düz Bağlayıcı"/>
            <p:cNvCxnSpPr/>
            <p:nvPr/>
          </p:nvCxnSpPr>
          <p:spPr>
            <a:xfrm>
              <a:off x="0" y="571480"/>
              <a:ext cx="9144000" cy="1587"/>
            </a:xfrm>
            <a:prstGeom prst="line">
              <a:avLst/>
            </a:prstGeom>
            <a:ln w="889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9 Düz Bağlayıcı"/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ikdörtgen 1"/>
          <p:cNvSpPr/>
          <p:nvPr/>
        </p:nvSpPr>
        <p:spPr>
          <a:xfrm>
            <a:off x="323528" y="83671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cap="all" dirty="0">
                <a:ln w="3175" cmpd="sng">
                  <a:noFill/>
                </a:ln>
                <a:solidFill>
                  <a:srgbClr val="C00000"/>
                </a:solidFill>
                <a:latin typeface="+mj-lt"/>
                <a:ea typeface="+mj-ea"/>
                <a:cs typeface="+mj-cs"/>
              </a:rPr>
              <a:t>ÖLÜM BELGESİNİN TEKNİK KONTROLÜ VE ONAYLANMASI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575556" y="2420888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tr-TR" sz="24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Kontrolör onayı: Bilginin doğru teknik ile yazılmasının sağlanması  </a:t>
            </a:r>
          </a:p>
          <a:p>
            <a:pPr marL="342900" indent="-342900" algn="just">
              <a:buFontTx/>
              <a:buChar char="-"/>
            </a:pPr>
            <a:endParaRPr lang="tr-TR" sz="2400" dirty="0" smtClean="0">
              <a:solidFill>
                <a:schemeClr val="accent4">
                  <a:lumMod val="75000"/>
                </a:schemeClr>
              </a:solidFill>
              <a:latin typeface="Trebuchet MS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tr-TR" sz="24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Belge eksikliklerinin düzeltilmesi: Gerektiğinde </a:t>
            </a:r>
            <a:r>
              <a:rPr lang="tr-TR" sz="2400" dirty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ölüm belgesi, Bilginin doğru teknik ile yazılmasının </a:t>
            </a:r>
            <a:r>
              <a:rPr lang="tr-TR" sz="24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sağlanması için kaydı </a:t>
            </a:r>
            <a:r>
              <a:rPr lang="tr-TR" sz="2400" dirty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yapan hekime iade edilebilir. </a:t>
            </a:r>
            <a:endParaRPr lang="tr-TR" sz="2400" dirty="0" smtClean="0">
              <a:solidFill>
                <a:schemeClr val="accent4">
                  <a:lumMod val="75000"/>
                </a:schemeClr>
              </a:solidFill>
              <a:latin typeface="Trebuchet MS" pitchFamily="34" charset="0"/>
            </a:endParaRPr>
          </a:p>
          <a:p>
            <a:pPr marL="342900" indent="-342900" algn="just">
              <a:buFontTx/>
              <a:buChar char="-"/>
            </a:pPr>
            <a:endParaRPr lang="tr-TR" sz="2400" dirty="0">
              <a:solidFill>
                <a:schemeClr val="accent4">
                  <a:lumMod val="75000"/>
                </a:schemeClr>
              </a:solidFill>
              <a:latin typeface="Trebuchet MS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tr-TR" sz="24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İade </a:t>
            </a:r>
            <a:r>
              <a:rPr lang="tr-TR" sz="2400" dirty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edilen kayıt, belgeyi dolduran hekim tarafından en geç bir iş günü içerisinde düzeltilerek güncellenmelidir. </a:t>
            </a:r>
          </a:p>
        </p:txBody>
      </p:sp>
    </p:spTree>
    <p:extLst>
      <p:ext uri="{BB962C8B-B14F-4D97-AF65-F5344CB8AC3E}">
        <p14:creationId xmlns:p14="http://schemas.microsoft.com/office/powerpoint/2010/main" val="147265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Başlık"/>
          <p:cNvSpPr txBox="1">
            <a:spLocks/>
          </p:cNvSpPr>
          <p:nvPr/>
        </p:nvSpPr>
        <p:spPr>
          <a:xfrm>
            <a:off x="467544" y="2348880"/>
            <a:ext cx="7704856" cy="1296144"/>
          </a:xfrm>
          <a:prstGeom prst="rect">
            <a:avLst/>
          </a:prstGeom>
          <a:effectLst/>
          <a:ex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defRPr/>
            </a:pPr>
            <a:r>
              <a:rPr lang="tr-TR" sz="3600" b="1" cap="none" dirty="0" smtClean="0">
                <a:solidFill>
                  <a:srgbClr val="FF0000"/>
                </a:solidFill>
              </a:rPr>
              <a:t>Ölüm Bildirim Kayıt Örnekleri</a:t>
            </a:r>
            <a:endParaRPr lang="tr-TR" sz="36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6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Resim 25"/>
          <p:cNvPicPr/>
          <p:nvPr/>
        </p:nvPicPr>
        <p:blipFill rotWithShape="1">
          <a:blip r:embed="rId2"/>
          <a:srcRect t="19492" r="21270" b="48135"/>
          <a:stretch/>
        </p:blipFill>
        <p:spPr bwMode="auto">
          <a:xfrm>
            <a:off x="971600" y="908720"/>
            <a:ext cx="7301160" cy="2016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Resim 26"/>
          <p:cNvPicPr/>
          <p:nvPr/>
        </p:nvPicPr>
        <p:blipFill rotWithShape="1">
          <a:blip r:embed="rId3"/>
          <a:srcRect t="21164" b="18284"/>
          <a:stretch/>
        </p:blipFill>
        <p:spPr bwMode="auto">
          <a:xfrm>
            <a:off x="971600" y="3284984"/>
            <a:ext cx="7272808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Dikdörtgen 27"/>
          <p:cNvSpPr/>
          <p:nvPr/>
        </p:nvSpPr>
        <p:spPr>
          <a:xfrm>
            <a:off x="971600" y="5812614"/>
            <a:ext cx="72685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Kontrolör  belgeyi ICD 10 kodlamasıyla yazılmadığı gerekçesi ile hatalı olarak iade etmiştir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5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/>
          <p:nvPr/>
        </p:nvPicPr>
        <p:blipFill rotWithShape="1">
          <a:blip r:embed="rId3"/>
          <a:srcRect t="20869" r="3274" b="39448"/>
          <a:stretch/>
        </p:blipFill>
        <p:spPr bwMode="auto">
          <a:xfrm>
            <a:off x="971600" y="908720"/>
            <a:ext cx="7344814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Resim 12"/>
          <p:cNvPicPr/>
          <p:nvPr/>
        </p:nvPicPr>
        <p:blipFill rotWithShape="1">
          <a:blip r:embed="rId4"/>
          <a:srcRect t="17342" r="4597" b="24163"/>
          <a:stretch/>
        </p:blipFill>
        <p:spPr bwMode="auto">
          <a:xfrm>
            <a:off x="971600" y="2996952"/>
            <a:ext cx="7344814" cy="2471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Dikdörtgen 13"/>
          <p:cNvSpPr/>
          <p:nvPr/>
        </p:nvSpPr>
        <p:spPr>
          <a:xfrm>
            <a:off x="1115616" y="5157192"/>
            <a:ext cx="7239271" cy="1571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Belge düzenleyen hekim ölüm nedeni ve süresi olarak H bölümü 1 a satırına “.”nokta koymuştur. Kontrolör belgeyi “.?” Yazarak gerekli açıklamayı yapmadan iade etmiştir.</a:t>
            </a:r>
          </a:p>
        </p:txBody>
      </p:sp>
    </p:spTree>
    <p:extLst>
      <p:ext uri="{BB962C8B-B14F-4D97-AF65-F5344CB8AC3E}">
        <p14:creationId xmlns:p14="http://schemas.microsoft.com/office/powerpoint/2010/main" val="328315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sel">
  <a:themeElements>
    <a:clrScheme name="Özel 3">
      <a:dk1>
        <a:srgbClr val="16515F"/>
      </a:dk1>
      <a:lt1>
        <a:sysClr val="window" lastClr="FFFFFF"/>
      </a:lt1>
      <a:dk2>
        <a:srgbClr val="2DA2BF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2DA2BF"/>
      </a:folHlink>
    </a:clrScheme>
    <a:fontScheme name="Kentsel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sel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1469</TotalTime>
  <Words>420</Words>
  <Application>Microsoft Office PowerPoint</Application>
  <PresentationFormat>Ekran Gösterisi (4:3)</PresentationFormat>
  <Paragraphs>76</Paragraphs>
  <Slides>18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Trebuchet MS</vt:lpstr>
      <vt:lpstr>Wingdings 2</vt:lpstr>
      <vt:lpstr>Kentsel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DOĞUM  ve  ÖLÜM KAYITLARI</dc:title>
  <dc:creator>Thsk</dc:creator>
  <cp:lastModifiedBy>Dr.F.Zehra YILDIZ</cp:lastModifiedBy>
  <cp:revision>124</cp:revision>
  <cp:lastPrinted>2015-11-03T08:20:39Z</cp:lastPrinted>
  <dcterms:created xsi:type="dcterms:W3CDTF">2012-12-25T11:43:14Z</dcterms:created>
  <dcterms:modified xsi:type="dcterms:W3CDTF">2015-11-04T16:01:14Z</dcterms:modified>
</cp:coreProperties>
</file>